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56" r:id="rId3"/>
    <p:sldId id="262" r:id="rId4"/>
    <p:sldId id="261" r:id="rId5"/>
    <p:sldId id="257" r:id="rId6"/>
    <p:sldId id="258" r:id="rId7"/>
    <p:sldId id="259" r:id="rId8"/>
    <p:sldId id="263" r:id="rId9"/>
    <p:sldId id="264" r:id="rId10"/>
    <p:sldId id="265" r:id="rId11"/>
    <p:sldId id="266" r:id="rId12"/>
    <p:sldId id="267" r:id="rId13"/>
    <p:sldId id="268"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C2CE1-63B1-45CB-AB70-12207A957F0E}" type="datetimeFigureOut">
              <a:rPr lang="es-CO" smtClean="0"/>
              <a:t>12/09/2024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1CB6F-95F1-4BB0-AD1D-6B13934CAFFE}" type="slidenum">
              <a:rPr lang="es-CO" smtClean="0"/>
              <a:t>‹Nº›</a:t>
            </a:fld>
            <a:endParaRPr lang="es-CO"/>
          </a:p>
        </p:txBody>
      </p:sp>
    </p:spTree>
    <p:extLst>
      <p:ext uri="{BB962C8B-B14F-4D97-AF65-F5344CB8AC3E}">
        <p14:creationId xmlns:p14="http://schemas.microsoft.com/office/powerpoint/2010/main" val="385417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72DDA-4399-C6F0-C978-FC4ACB24553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B7442CA-7341-F187-86B9-F576918EF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F11DFB2-C900-C653-8764-A4E40F1D7F6D}"/>
              </a:ext>
            </a:extLst>
          </p:cNvPr>
          <p:cNvSpPr>
            <a:spLocks noGrp="1"/>
          </p:cNvSpPr>
          <p:nvPr>
            <p:ph type="dt" sz="half" idx="10"/>
          </p:nvPr>
        </p:nvSpPr>
        <p:spPr/>
        <p:txBody>
          <a:bodyPr/>
          <a:lstStyle/>
          <a:p>
            <a:fld id="{92C8442C-1AA2-4C42-ACD3-05EE0C77C68F}" type="datetimeFigureOut">
              <a:rPr lang="es-CO" smtClean="0"/>
              <a:t>12/09/2024</a:t>
            </a:fld>
            <a:endParaRPr lang="es-CO"/>
          </a:p>
        </p:txBody>
      </p:sp>
      <p:sp>
        <p:nvSpPr>
          <p:cNvPr id="5" name="Marcador de pie de página 4">
            <a:extLst>
              <a:ext uri="{FF2B5EF4-FFF2-40B4-BE49-F238E27FC236}">
                <a16:creationId xmlns:a16="http://schemas.microsoft.com/office/drawing/2014/main" id="{731B2150-1F19-BDDB-8BCB-F44BD4283A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F389BDB-C454-F927-C2B1-686F459D6750}"/>
              </a:ext>
            </a:extLst>
          </p:cNvPr>
          <p:cNvSpPr>
            <a:spLocks noGrp="1"/>
          </p:cNvSpPr>
          <p:nvPr>
            <p:ph type="sldNum" sz="quarter" idx="12"/>
          </p:nvPr>
        </p:nvSpPr>
        <p:spPr/>
        <p:txBody>
          <a:bodyPr/>
          <a:lstStyle/>
          <a:p>
            <a:fld id="{1AF2AACE-7827-492D-BB64-ED2A691113F5}" type="slidenum">
              <a:rPr lang="es-CO" smtClean="0"/>
              <a:t>‹Nº›</a:t>
            </a:fld>
            <a:endParaRPr lang="es-CO"/>
          </a:p>
        </p:txBody>
      </p:sp>
    </p:spTree>
    <p:extLst>
      <p:ext uri="{BB962C8B-B14F-4D97-AF65-F5344CB8AC3E}">
        <p14:creationId xmlns:p14="http://schemas.microsoft.com/office/powerpoint/2010/main" val="361339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FC6E6-5D4C-3035-6484-56C65F5C69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7603418-7A53-0878-72A9-12C5EB8E94E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BC1CFBE-2373-265C-3BBD-F6A3B4E7B3B9}"/>
              </a:ext>
            </a:extLst>
          </p:cNvPr>
          <p:cNvSpPr>
            <a:spLocks noGrp="1"/>
          </p:cNvSpPr>
          <p:nvPr>
            <p:ph type="dt" sz="half" idx="10"/>
          </p:nvPr>
        </p:nvSpPr>
        <p:spPr/>
        <p:txBody>
          <a:bodyPr/>
          <a:lstStyle/>
          <a:p>
            <a:fld id="{92C8442C-1AA2-4C42-ACD3-05EE0C77C68F}" type="datetimeFigureOut">
              <a:rPr lang="es-CO" smtClean="0"/>
              <a:t>12/09/2024</a:t>
            </a:fld>
            <a:endParaRPr lang="es-CO"/>
          </a:p>
        </p:txBody>
      </p:sp>
      <p:sp>
        <p:nvSpPr>
          <p:cNvPr id="5" name="Marcador de pie de página 4">
            <a:extLst>
              <a:ext uri="{FF2B5EF4-FFF2-40B4-BE49-F238E27FC236}">
                <a16:creationId xmlns:a16="http://schemas.microsoft.com/office/drawing/2014/main" id="{9D2A128F-30C0-B0A9-155F-FA1A1CCE698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74FAB9-35D3-C20A-7846-E6DB2D8206A0}"/>
              </a:ext>
            </a:extLst>
          </p:cNvPr>
          <p:cNvSpPr>
            <a:spLocks noGrp="1"/>
          </p:cNvSpPr>
          <p:nvPr>
            <p:ph type="sldNum" sz="quarter" idx="12"/>
          </p:nvPr>
        </p:nvSpPr>
        <p:spPr/>
        <p:txBody>
          <a:bodyPr/>
          <a:lstStyle/>
          <a:p>
            <a:fld id="{1AF2AACE-7827-492D-BB64-ED2A691113F5}" type="slidenum">
              <a:rPr lang="es-CO" smtClean="0"/>
              <a:t>‹Nº›</a:t>
            </a:fld>
            <a:endParaRPr lang="es-CO"/>
          </a:p>
        </p:txBody>
      </p:sp>
    </p:spTree>
    <p:extLst>
      <p:ext uri="{BB962C8B-B14F-4D97-AF65-F5344CB8AC3E}">
        <p14:creationId xmlns:p14="http://schemas.microsoft.com/office/powerpoint/2010/main" val="413395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846D260-5C9D-A716-D15A-7EA8C336DA5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C80258B-68A8-C270-96A1-DF1A47CE622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13EF49B-1B6B-5B0E-3201-CBA249DA7630}"/>
              </a:ext>
            </a:extLst>
          </p:cNvPr>
          <p:cNvSpPr>
            <a:spLocks noGrp="1"/>
          </p:cNvSpPr>
          <p:nvPr>
            <p:ph type="dt" sz="half" idx="10"/>
          </p:nvPr>
        </p:nvSpPr>
        <p:spPr/>
        <p:txBody>
          <a:bodyPr/>
          <a:lstStyle/>
          <a:p>
            <a:fld id="{92C8442C-1AA2-4C42-ACD3-05EE0C77C68F}" type="datetimeFigureOut">
              <a:rPr lang="es-CO" smtClean="0"/>
              <a:t>12/09/2024</a:t>
            </a:fld>
            <a:endParaRPr lang="es-CO"/>
          </a:p>
        </p:txBody>
      </p:sp>
      <p:sp>
        <p:nvSpPr>
          <p:cNvPr id="5" name="Marcador de pie de página 4">
            <a:extLst>
              <a:ext uri="{FF2B5EF4-FFF2-40B4-BE49-F238E27FC236}">
                <a16:creationId xmlns:a16="http://schemas.microsoft.com/office/drawing/2014/main" id="{9246ACB8-61DA-7484-A4A2-70027A39E82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A0D45EA-33F7-71C8-CDC3-A8133CAFBC4A}"/>
              </a:ext>
            </a:extLst>
          </p:cNvPr>
          <p:cNvSpPr>
            <a:spLocks noGrp="1"/>
          </p:cNvSpPr>
          <p:nvPr>
            <p:ph type="sldNum" sz="quarter" idx="12"/>
          </p:nvPr>
        </p:nvSpPr>
        <p:spPr/>
        <p:txBody>
          <a:bodyPr/>
          <a:lstStyle/>
          <a:p>
            <a:fld id="{1AF2AACE-7827-492D-BB64-ED2A691113F5}" type="slidenum">
              <a:rPr lang="es-CO" smtClean="0"/>
              <a:t>‹Nº›</a:t>
            </a:fld>
            <a:endParaRPr lang="es-CO"/>
          </a:p>
        </p:txBody>
      </p:sp>
    </p:spTree>
    <p:extLst>
      <p:ext uri="{BB962C8B-B14F-4D97-AF65-F5344CB8AC3E}">
        <p14:creationId xmlns:p14="http://schemas.microsoft.com/office/powerpoint/2010/main" val="190600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979A6C-EC1D-DBC1-394E-E13E222CBB6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92E9127-CD77-067F-A163-EBE91DE168D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0DDC08F-BA81-96D3-CB54-348D3A6EF2C9}"/>
              </a:ext>
            </a:extLst>
          </p:cNvPr>
          <p:cNvSpPr>
            <a:spLocks noGrp="1"/>
          </p:cNvSpPr>
          <p:nvPr>
            <p:ph type="dt" sz="half" idx="10"/>
          </p:nvPr>
        </p:nvSpPr>
        <p:spPr/>
        <p:txBody>
          <a:bodyPr/>
          <a:lstStyle/>
          <a:p>
            <a:fld id="{92C8442C-1AA2-4C42-ACD3-05EE0C77C68F}" type="datetimeFigureOut">
              <a:rPr lang="es-CO" smtClean="0"/>
              <a:t>12/09/2024</a:t>
            </a:fld>
            <a:endParaRPr lang="es-CO"/>
          </a:p>
        </p:txBody>
      </p:sp>
      <p:sp>
        <p:nvSpPr>
          <p:cNvPr id="5" name="Marcador de pie de página 4">
            <a:extLst>
              <a:ext uri="{FF2B5EF4-FFF2-40B4-BE49-F238E27FC236}">
                <a16:creationId xmlns:a16="http://schemas.microsoft.com/office/drawing/2014/main" id="{F717F5B2-E6D6-3163-6E06-0B5AFE7389B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5734B18-4920-473E-E9FA-E886B0CE6E9D}"/>
              </a:ext>
            </a:extLst>
          </p:cNvPr>
          <p:cNvSpPr>
            <a:spLocks noGrp="1"/>
          </p:cNvSpPr>
          <p:nvPr>
            <p:ph type="sldNum" sz="quarter" idx="12"/>
          </p:nvPr>
        </p:nvSpPr>
        <p:spPr/>
        <p:txBody>
          <a:bodyPr/>
          <a:lstStyle/>
          <a:p>
            <a:fld id="{1AF2AACE-7827-492D-BB64-ED2A691113F5}" type="slidenum">
              <a:rPr lang="es-CO" smtClean="0"/>
              <a:t>‹Nº›</a:t>
            </a:fld>
            <a:endParaRPr lang="es-CO"/>
          </a:p>
        </p:txBody>
      </p:sp>
    </p:spTree>
    <p:extLst>
      <p:ext uri="{BB962C8B-B14F-4D97-AF65-F5344CB8AC3E}">
        <p14:creationId xmlns:p14="http://schemas.microsoft.com/office/powerpoint/2010/main" val="411316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240A3-A98F-F2A1-F6A2-EF659C4D86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28E07A5-C0C7-6FDC-1EB7-332F29409D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1754B77-37EC-E672-89F1-FE7A9468F3BE}"/>
              </a:ext>
            </a:extLst>
          </p:cNvPr>
          <p:cNvSpPr>
            <a:spLocks noGrp="1"/>
          </p:cNvSpPr>
          <p:nvPr>
            <p:ph type="dt" sz="half" idx="10"/>
          </p:nvPr>
        </p:nvSpPr>
        <p:spPr/>
        <p:txBody>
          <a:bodyPr/>
          <a:lstStyle/>
          <a:p>
            <a:fld id="{92C8442C-1AA2-4C42-ACD3-05EE0C77C68F}" type="datetimeFigureOut">
              <a:rPr lang="es-CO" smtClean="0"/>
              <a:t>12/09/2024</a:t>
            </a:fld>
            <a:endParaRPr lang="es-CO"/>
          </a:p>
        </p:txBody>
      </p:sp>
      <p:sp>
        <p:nvSpPr>
          <p:cNvPr id="5" name="Marcador de pie de página 4">
            <a:extLst>
              <a:ext uri="{FF2B5EF4-FFF2-40B4-BE49-F238E27FC236}">
                <a16:creationId xmlns:a16="http://schemas.microsoft.com/office/drawing/2014/main" id="{5C66E9EA-A358-B838-5E54-B6286AC0672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3E9CF17-2944-21DA-B4AC-957E7A20FC48}"/>
              </a:ext>
            </a:extLst>
          </p:cNvPr>
          <p:cNvSpPr>
            <a:spLocks noGrp="1"/>
          </p:cNvSpPr>
          <p:nvPr>
            <p:ph type="sldNum" sz="quarter" idx="12"/>
          </p:nvPr>
        </p:nvSpPr>
        <p:spPr/>
        <p:txBody>
          <a:bodyPr/>
          <a:lstStyle/>
          <a:p>
            <a:fld id="{1AF2AACE-7827-492D-BB64-ED2A691113F5}" type="slidenum">
              <a:rPr lang="es-CO" smtClean="0"/>
              <a:t>‹Nº›</a:t>
            </a:fld>
            <a:endParaRPr lang="es-CO"/>
          </a:p>
        </p:txBody>
      </p:sp>
    </p:spTree>
    <p:extLst>
      <p:ext uri="{BB962C8B-B14F-4D97-AF65-F5344CB8AC3E}">
        <p14:creationId xmlns:p14="http://schemas.microsoft.com/office/powerpoint/2010/main" val="230954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CD4C65-B720-A4AD-39BA-52C0B4959C3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DD093D5-4D78-2F6A-9114-625A3C39CD1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EA67A78-DA99-204F-5270-9E1DAA795C4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4225014B-FF26-826A-5F04-A7493C3E033A}"/>
              </a:ext>
            </a:extLst>
          </p:cNvPr>
          <p:cNvSpPr>
            <a:spLocks noGrp="1"/>
          </p:cNvSpPr>
          <p:nvPr>
            <p:ph type="dt" sz="half" idx="10"/>
          </p:nvPr>
        </p:nvSpPr>
        <p:spPr/>
        <p:txBody>
          <a:bodyPr/>
          <a:lstStyle/>
          <a:p>
            <a:fld id="{92C8442C-1AA2-4C42-ACD3-05EE0C77C68F}" type="datetimeFigureOut">
              <a:rPr lang="es-CO" smtClean="0"/>
              <a:t>12/09/2024</a:t>
            </a:fld>
            <a:endParaRPr lang="es-CO"/>
          </a:p>
        </p:txBody>
      </p:sp>
      <p:sp>
        <p:nvSpPr>
          <p:cNvPr id="6" name="Marcador de pie de página 5">
            <a:extLst>
              <a:ext uri="{FF2B5EF4-FFF2-40B4-BE49-F238E27FC236}">
                <a16:creationId xmlns:a16="http://schemas.microsoft.com/office/drawing/2014/main" id="{4B3E846A-FE44-FD92-469E-EFC64CCDBC4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CE6D293-63AC-99C7-0039-5B470BD9F8AD}"/>
              </a:ext>
            </a:extLst>
          </p:cNvPr>
          <p:cNvSpPr>
            <a:spLocks noGrp="1"/>
          </p:cNvSpPr>
          <p:nvPr>
            <p:ph type="sldNum" sz="quarter" idx="12"/>
          </p:nvPr>
        </p:nvSpPr>
        <p:spPr/>
        <p:txBody>
          <a:bodyPr/>
          <a:lstStyle/>
          <a:p>
            <a:fld id="{1AF2AACE-7827-492D-BB64-ED2A691113F5}" type="slidenum">
              <a:rPr lang="es-CO" smtClean="0"/>
              <a:t>‹Nº›</a:t>
            </a:fld>
            <a:endParaRPr lang="es-CO"/>
          </a:p>
        </p:txBody>
      </p:sp>
    </p:spTree>
    <p:extLst>
      <p:ext uri="{BB962C8B-B14F-4D97-AF65-F5344CB8AC3E}">
        <p14:creationId xmlns:p14="http://schemas.microsoft.com/office/powerpoint/2010/main" val="161563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1BCF7-2A29-D34D-DCD9-D3696929F34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EB1E108-23ED-6650-BF4B-74E7DA1412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BBF9E1-FEC3-2504-33EF-FBCF93C79AE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8F3E94C-B5E9-A2A2-0020-C06F5046D8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7497287-EC26-7768-706F-2C3C0B6229A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B5D57C70-839A-87CF-07C9-D3E7F90E7F16}"/>
              </a:ext>
            </a:extLst>
          </p:cNvPr>
          <p:cNvSpPr>
            <a:spLocks noGrp="1"/>
          </p:cNvSpPr>
          <p:nvPr>
            <p:ph type="dt" sz="half" idx="10"/>
          </p:nvPr>
        </p:nvSpPr>
        <p:spPr/>
        <p:txBody>
          <a:bodyPr/>
          <a:lstStyle/>
          <a:p>
            <a:fld id="{92C8442C-1AA2-4C42-ACD3-05EE0C77C68F}" type="datetimeFigureOut">
              <a:rPr lang="es-CO" smtClean="0"/>
              <a:t>12/09/2024</a:t>
            </a:fld>
            <a:endParaRPr lang="es-CO"/>
          </a:p>
        </p:txBody>
      </p:sp>
      <p:sp>
        <p:nvSpPr>
          <p:cNvPr id="8" name="Marcador de pie de página 7">
            <a:extLst>
              <a:ext uri="{FF2B5EF4-FFF2-40B4-BE49-F238E27FC236}">
                <a16:creationId xmlns:a16="http://schemas.microsoft.com/office/drawing/2014/main" id="{E35063C4-6A21-6576-4D78-F2C5DEE4DC3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4B3E26B-1A10-753E-442A-FE582AA8A9A0}"/>
              </a:ext>
            </a:extLst>
          </p:cNvPr>
          <p:cNvSpPr>
            <a:spLocks noGrp="1"/>
          </p:cNvSpPr>
          <p:nvPr>
            <p:ph type="sldNum" sz="quarter" idx="12"/>
          </p:nvPr>
        </p:nvSpPr>
        <p:spPr/>
        <p:txBody>
          <a:bodyPr/>
          <a:lstStyle/>
          <a:p>
            <a:fld id="{1AF2AACE-7827-492D-BB64-ED2A691113F5}" type="slidenum">
              <a:rPr lang="es-CO" smtClean="0"/>
              <a:t>‹Nº›</a:t>
            </a:fld>
            <a:endParaRPr lang="es-CO"/>
          </a:p>
        </p:txBody>
      </p:sp>
    </p:spTree>
    <p:extLst>
      <p:ext uri="{BB962C8B-B14F-4D97-AF65-F5344CB8AC3E}">
        <p14:creationId xmlns:p14="http://schemas.microsoft.com/office/powerpoint/2010/main" val="276048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2B3765-0B0E-2CE5-E841-9EBBE4E1943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8184515-46EA-D73C-149E-F451AEB1F788}"/>
              </a:ext>
            </a:extLst>
          </p:cNvPr>
          <p:cNvSpPr>
            <a:spLocks noGrp="1"/>
          </p:cNvSpPr>
          <p:nvPr>
            <p:ph type="dt" sz="half" idx="10"/>
          </p:nvPr>
        </p:nvSpPr>
        <p:spPr/>
        <p:txBody>
          <a:bodyPr/>
          <a:lstStyle/>
          <a:p>
            <a:fld id="{92C8442C-1AA2-4C42-ACD3-05EE0C77C68F}" type="datetimeFigureOut">
              <a:rPr lang="es-CO" smtClean="0"/>
              <a:t>12/09/2024</a:t>
            </a:fld>
            <a:endParaRPr lang="es-CO"/>
          </a:p>
        </p:txBody>
      </p:sp>
      <p:sp>
        <p:nvSpPr>
          <p:cNvPr id="4" name="Marcador de pie de página 3">
            <a:extLst>
              <a:ext uri="{FF2B5EF4-FFF2-40B4-BE49-F238E27FC236}">
                <a16:creationId xmlns:a16="http://schemas.microsoft.com/office/drawing/2014/main" id="{0D2FCE66-AB8B-C19E-48BF-A78DEBC6922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959FAC8-D34E-E520-CE58-0407C0E6D6EA}"/>
              </a:ext>
            </a:extLst>
          </p:cNvPr>
          <p:cNvSpPr>
            <a:spLocks noGrp="1"/>
          </p:cNvSpPr>
          <p:nvPr>
            <p:ph type="sldNum" sz="quarter" idx="12"/>
          </p:nvPr>
        </p:nvSpPr>
        <p:spPr/>
        <p:txBody>
          <a:bodyPr/>
          <a:lstStyle/>
          <a:p>
            <a:fld id="{1AF2AACE-7827-492D-BB64-ED2A691113F5}" type="slidenum">
              <a:rPr lang="es-CO" smtClean="0"/>
              <a:t>‹Nº›</a:t>
            </a:fld>
            <a:endParaRPr lang="es-CO"/>
          </a:p>
        </p:txBody>
      </p:sp>
    </p:spTree>
    <p:extLst>
      <p:ext uri="{BB962C8B-B14F-4D97-AF65-F5344CB8AC3E}">
        <p14:creationId xmlns:p14="http://schemas.microsoft.com/office/powerpoint/2010/main" val="267926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625BA68-0CC1-836B-B780-67F20E93ED90}"/>
              </a:ext>
            </a:extLst>
          </p:cNvPr>
          <p:cNvSpPr>
            <a:spLocks noGrp="1"/>
          </p:cNvSpPr>
          <p:nvPr>
            <p:ph type="dt" sz="half" idx="10"/>
          </p:nvPr>
        </p:nvSpPr>
        <p:spPr/>
        <p:txBody>
          <a:bodyPr/>
          <a:lstStyle/>
          <a:p>
            <a:fld id="{92C8442C-1AA2-4C42-ACD3-05EE0C77C68F}" type="datetimeFigureOut">
              <a:rPr lang="es-CO" smtClean="0"/>
              <a:t>12/09/2024</a:t>
            </a:fld>
            <a:endParaRPr lang="es-CO"/>
          </a:p>
        </p:txBody>
      </p:sp>
      <p:sp>
        <p:nvSpPr>
          <p:cNvPr id="3" name="Marcador de pie de página 2">
            <a:extLst>
              <a:ext uri="{FF2B5EF4-FFF2-40B4-BE49-F238E27FC236}">
                <a16:creationId xmlns:a16="http://schemas.microsoft.com/office/drawing/2014/main" id="{CD96EE34-F780-8875-930F-B0A498ECE862}"/>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AC7BB94-1091-E34C-3E62-8F744FE717CE}"/>
              </a:ext>
            </a:extLst>
          </p:cNvPr>
          <p:cNvSpPr>
            <a:spLocks noGrp="1"/>
          </p:cNvSpPr>
          <p:nvPr>
            <p:ph type="sldNum" sz="quarter" idx="12"/>
          </p:nvPr>
        </p:nvSpPr>
        <p:spPr/>
        <p:txBody>
          <a:bodyPr/>
          <a:lstStyle/>
          <a:p>
            <a:fld id="{1AF2AACE-7827-492D-BB64-ED2A691113F5}" type="slidenum">
              <a:rPr lang="es-CO" smtClean="0"/>
              <a:t>‹Nº›</a:t>
            </a:fld>
            <a:endParaRPr lang="es-CO"/>
          </a:p>
        </p:txBody>
      </p:sp>
    </p:spTree>
    <p:extLst>
      <p:ext uri="{BB962C8B-B14F-4D97-AF65-F5344CB8AC3E}">
        <p14:creationId xmlns:p14="http://schemas.microsoft.com/office/powerpoint/2010/main" val="344133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4B93EB-9126-9615-19E0-2FF4D01155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EF28990-C980-2386-26E5-09A8088C5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7CD6144-DD6B-8D18-FE5A-A6B24A711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7CD3CA-EB54-C508-D94D-C5A9A69CE21C}"/>
              </a:ext>
            </a:extLst>
          </p:cNvPr>
          <p:cNvSpPr>
            <a:spLocks noGrp="1"/>
          </p:cNvSpPr>
          <p:nvPr>
            <p:ph type="dt" sz="half" idx="10"/>
          </p:nvPr>
        </p:nvSpPr>
        <p:spPr/>
        <p:txBody>
          <a:bodyPr/>
          <a:lstStyle/>
          <a:p>
            <a:fld id="{92C8442C-1AA2-4C42-ACD3-05EE0C77C68F}" type="datetimeFigureOut">
              <a:rPr lang="es-CO" smtClean="0"/>
              <a:t>12/09/2024</a:t>
            </a:fld>
            <a:endParaRPr lang="es-CO"/>
          </a:p>
        </p:txBody>
      </p:sp>
      <p:sp>
        <p:nvSpPr>
          <p:cNvPr id="6" name="Marcador de pie de página 5">
            <a:extLst>
              <a:ext uri="{FF2B5EF4-FFF2-40B4-BE49-F238E27FC236}">
                <a16:creationId xmlns:a16="http://schemas.microsoft.com/office/drawing/2014/main" id="{34028E92-39BC-C183-88C1-E77C4324BF3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7A5D8A5-611E-9F9C-0E44-9CC3E0C682C3}"/>
              </a:ext>
            </a:extLst>
          </p:cNvPr>
          <p:cNvSpPr>
            <a:spLocks noGrp="1"/>
          </p:cNvSpPr>
          <p:nvPr>
            <p:ph type="sldNum" sz="quarter" idx="12"/>
          </p:nvPr>
        </p:nvSpPr>
        <p:spPr/>
        <p:txBody>
          <a:bodyPr/>
          <a:lstStyle/>
          <a:p>
            <a:fld id="{1AF2AACE-7827-492D-BB64-ED2A691113F5}" type="slidenum">
              <a:rPr lang="es-CO" smtClean="0"/>
              <a:t>‹Nº›</a:t>
            </a:fld>
            <a:endParaRPr lang="es-CO"/>
          </a:p>
        </p:txBody>
      </p:sp>
    </p:spTree>
    <p:extLst>
      <p:ext uri="{BB962C8B-B14F-4D97-AF65-F5344CB8AC3E}">
        <p14:creationId xmlns:p14="http://schemas.microsoft.com/office/powerpoint/2010/main" val="68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03454-EBB4-9D75-B83D-0ABF310FC5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1D2C49B-D091-EB26-903D-E47525DB2B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24DEE5E-E45E-2BF2-9EA9-0F6836384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2A4E2F-F57E-B098-E2A7-5672223C7F3F}"/>
              </a:ext>
            </a:extLst>
          </p:cNvPr>
          <p:cNvSpPr>
            <a:spLocks noGrp="1"/>
          </p:cNvSpPr>
          <p:nvPr>
            <p:ph type="dt" sz="half" idx="10"/>
          </p:nvPr>
        </p:nvSpPr>
        <p:spPr/>
        <p:txBody>
          <a:bodyPr/>
          <a:lstStyle/>
          <a:p>
            <a:fld id="{92C8442C-1AA2-4C42-ACD3-05EE0C77C68F}" type="datetimeFigureOut">
              <a:rPr lang="es-CO" smtClean="0"/>
              <a:t>12/09/2024</a:t>
            </a:fld>
            <a:endParaRPr lang="es-CO"/>
          </a:p>
        </p:txBody>
      </p:sp>
      <p:sp>
        <p:nvSpPr>
          <p:cNvPr id="6" name="Marcador de pie de página 5">
            <a:extLst>
              <a:ext uri="{FF2B5EF4-FFF2-40B4-BE49-F238E27FC236}">
                <a16:creationId xmlns:a16="http://schemas.microsoft.com/office/drawing/2014/main" id="{7A88B107-C4EA-9DA2-E677-E1F9F9F348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E6DBC8A-B788-2823-22D6-15B8D06AA701}"/>
              </a:ext>
            </a:extLst>
          </p:cNvPr>
          <p:cNvSpPr>
            <a:spLocks noGrp="1"/>
          </p:cNvSpPr>
          <p:nvPr>
            <p:ph type="sldNum" sz="quarter" idx="12"/>
          </p:nvPr>
        </p:nvSpPr>
        <p:spPr/>
        <p:txBody>
          <a:bodyPr/>
          <a:lstStyle/>
          <a:p>
            <a:fld id="{1AF2AACE-7827-492D-BB64-ED2A691113F5}" type="slidenum">
              <a:rPr lang="es-CO" smtClean="0"/>
              <a:t>‹Nº›</a:t>
            </a:fld>
            <a:endParaRPr lang="es-CO"/>
          </a:p>
        </p:txBody>
      </p:sp>
    </p:spTree>
    <p:extLst>
      <p:ext uri="{BB962C8B-B14F-4D97-AF65-F5344CB8AC3E}">
        <p14:creationId xmlns:p14="http://schemas.microsoft.com/office/powerpoint/2010/main" val="166640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C83AC5E-01D9-F8BC-6BF1-CC22F939B8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21A9E07-3592-89D4-67ED-51F0ACE86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131DD4B-DB48-7944-554A-4844FD45F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C8442C-1AA2-4C42-ACD3-05EE0C77C68F}" type="datetimeFigureOut">
              <a:rPr lang="es-CO" smtClean="0"/>
              <a:t>12/09/2024</a:t>
            </a:fld>
            <a:endParaRPr lang="es-CO"/>
          </a:p>
        </p:txBody>
      </p:sp>
      <p:sp>
        <p:nvSpPr>
          <p:cNvPr id="5" name="Marcador de pie de página 4">
            <a:extLst>
              <a:ext uri="{FF2B5EF4-FFF2-40B4-BE49-F238E27FC236}">
                <a16:creationId xmlns:a16="http://schemas.microsoft.com/office/drawing/2014/main" id="{AC7ED927-61D7-00FE-C821-E138E7E608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268712C7-B79D-084F-E8AF-8A095ADC4F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F2AACE-7827-492D-BB64-ED2A691113F5}" type="slidenum">
              <a:rPr lang="es-CO" smtClean="0"/>
              <a:t>‹Nº›</a:t>
            </a:fld>
            <a:endParaRPr lang="es-CO"/>
          </a:p>
        </p:txBody>
      </p:sp>
    </p:spTree>
    <p:extLst>
      <p:ext uri="{BB962C8B-B14F-4D97-AF65-F5344CB8AC3E}">
        <p14:creationId xmlns:p14="http://schemas.microsoft.com/office/powerpoint/2010/main" val="3294382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3.emf"/><Relationship Id="rId4" Type="http://schemas.openxmlformats.org/officeDocument/2006/relationships/oleObject" Target="../embeddings/oleObject2.bin"/><Relationship Id="rId9"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6767292-EBC2-3F8A-E31D-198766A26A55}"/>
              </a:ext>
            </a:extLst>
          </p:cNvPr>
          <p:cNvSpPr txBox="1"/>
          <p:nvPr/>
        </p:nvSpPr>
        <p:spPr>
          <a:xfrm>
            <a:off x="3690213" y="648929"/>
            <a:ext cx="4811574" cy="461665"/>
          </a:xfrm>
          <a:prstGeom prst="rect">
            <a:avLst/>
          </a:prstGeom>
          <a:noFill/>
        </p:spPr>
        <p:txBody>
          <a:bodyPr wrap="none" rtlCol="0">
            <a:spAutoFit/>
          </a:bodyPr>
          <a:lstStyle/>
          <a:p>
            <a:r>
              <a:rPr lang="es-CO" sz="2400" b="1" dirty="0"/>
              <a:t>CONTEXTO DEL REQUERIMIENTO</a:t>
            </a:r>
          </a:p>
        </p:txBody>
      </p:sp>
      <p:sp>
        <p:nvSpPr>
          <p:cNvPr id="5" name="CuadroTexto 4">
            <a:extLst>
              <a:ext uri="{FF2B5EF4-FFF2-40B4-BE49-F238E27FC236}">
                <a16:creationId xmlns:a16="http://schemas.microsoft.com/office/drawing/2014/main" id="{6E026E50-1127-1D1D-D65D-E85D306CB4AC}"/>
              </a:ext>
            </a:extLst>
          </p:cNvPr>
          <p:cNvSpPr txBox="1"/>
          <p:nvPr/>
        </p:nvSpPr>
        <p:spPr>
          <a:xfrm>
            <a:off x="1917291" y="1725562"/>
            <a:ext cx="7954298" cy="4247317"/>
          </a:xfrm>
          <a:prstGeom prst="rect">
            <a:avLst/>
          </a:prstGeom>
          <a:noFill/>
        </p:spPr>
        <p:txBody>
          <a:bodyPr wrap="square" rtlCol="0">
            <a:spAutoFit/>
          </a:bodyPr>
          <a:lstStyle/>
          <a:p>
            <a:pPr marL="342900" indent="-342900">
              <a:buAutoNum type="arabicPeriod"/>
            </a:pPr>
            <a:r>
              <a:rPr lang="es-CO" dirty="0"/>
              <a:t>Actualmente se cuenta con 3 módulos dentro del CRM que comparten una variable común para todos:</a:t>
            </a:r>
          </a:p>
          <a:p>
            <a:endParaRPr lang="es-CO" b="1" dirty="0"/>
          </a:p>
          <a:p>
            <a:r>
              <a:rPr lang="es-CO" b="1" dirty="0"/>
              <a:t>	Equipos Eléctricos</a:t>
            </a:r>
          </a:p>
          <a:p>
            <a:r>
              <a:rPr lang="es-CO" b="1" dirty="0"/>
              <a:t>	Equipos de Gases</a:t>
            </a:r>
          </a:p>
          <a:p>
            <a:r>
              <a:rPr lang="es-CO" b="1" dirty="0"/>
              <a:t>	Repuestos</a:t>
            </a:r>
          </a:p>
          <a:p>
            <a:endParaRPr lang="es-CO" dirty="0"/>
          </a:p>
          <a:p>
            <a:r>
              <a:rPr lang="es-CO" dirty="0"/>
              <a:t>La variable que comparten estos 3 módulos es el </a:t>
            </a:r>
            <a:r>
              <a:rPr lang="es-CO" b="1" dirty="0"/>
              <a:t>“Modelo del Equipo”</a:t>
            </a:r>
            <a:r>
              <a:rPr lang="es-CO" dirty="0"/>
              <a:t>. A continuación, se muestra específicamente el campo en cuestión para estos 3 módulos. </a:t>
            </a:r>
          </a:p>
          <a:p>
            <a:endParaRPr lang="es-CO" dirty="0"/>
          </a:p>
          <a:p>
            <a:r>
              <a:rPr lang="es-CO" dirty="0"/>
              <a:t>Adicional a lo anterior, es importante mencionar que el “Modelo del Equipo” actualmente es un campo parametrizable como una lista de valores, es decir, se puede parametrizar desde el editor de listas completas, también como se muestra en las siguientes páginas.</a:t>
            </a:r>
          </a:p>
        </p:txBody>
      </p:sp>
    </p:spTree>
    <p:extLst>
      <p:ext uri="{BB962C8B-B14F-4D97-AF65-F5344CB8AC3E}">
        <p14:creationId xmlns:p14="http://schemas.microsoft.com/office/powerpoint/2010/main" val="348510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EB2E075A-3878-9AEB-897B-751A892DD136}"/>
              </a:ext>
            </a:extLst>
          </p:cNvPr>
          <p:cNvGraphicFramePr>
            <a:graphicFrameLocks noChangeAspect="1"/>
          </p:cNvGraphicFramePr>
          <p:nvPr>
            <p:extLst>
              <p:ext uri="{D42A27DB-BD31-4B8C-83A1-F6EECF244321}">
                <p14:modId xmlns:p14="http://schemas.microsoft.com/office/powerpoint/2010/main" val="580519984"/>
              </p:ext>
            </p:extLst>
          </p:nvPr>
        </p:nvGraphicFramePr>
        <p:xfrm>
          <a:off x="2027238" y="3057525"/>
          <a:ext cx="1525587" cy="1323975"/>
        </p:xfrm>
        <a:graphic>
          <a:graphicData uri="http://schemas.openxmlformats.org/presentationml/2006/ole">
            <mc:AlternateContent xmlns:mc="http://schemas.openxmlformats.org/markup-compatibility/2006">
              <mc:Choice xmlns:v="urn:schemas-microsoft-com:vml" Requires="v">
                <p:oleObj name="Objeto empaquetador del shell" showAsIcon="1" r:id="rId2" imgW="774000" imgH="672480" progId="Package">
                  <p:embed/>
                </p:oleObj>
              </mc:Choice>
              <mc:Fallback>
                <p:oleObj name="Objeto empaquetador del shell" showAsIcon="1" r:id="rId2" imgW="774000" imgH="672480" progId="Package">
                  <p:embed/>
                  <p:pic>
                    <p:nvPicPr>
                      <p:cNvPr id="0" name=""/>
                      <p:cNvPicPr/>
                      <p:nvPr/>
                    </p:nvPicPr>
                    <p:blipFill>
                      <a:blip r:embed="rId3"/>
                      <a:stretch>
                        <a:fillRect/>
                      </a:stretch>
                    </p:blipFill>
                    <p:spPr>
                      <a:xfrm>
                        <a:off x="2027238" y="3057525"/>
                        <a:ext cx="1525587" cy="1323975"/>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2CAAA233-023D-9CA6-6540-F00EC52495E8}"/>
              </a:ext>
            </a:extLst>
          </p:cNvPr>
          <p:cNvGraphicFramePr>
            <a:graphicFrameLocks noChangeAspect="1"/>
          </p:cNvGraphicFramePr>
          <p:nvPr>
            <p:extLst>
              <p:ext uri="{D42A27DB-BD31-4B8C-83A1-F6EECF244321}">
                <p14:modId xmlns:p14="http://schemas.microsoft.com/office/powerpoint/2010/main" val="2790352975"/>
              </p:ext>
            </p:extLst>
          </p:nvPr>
        </p:nvGraphicFramePr>
        <p:xfrm>
          <a:off x="4065588" y="3054350"/>
          <a:ext cx="1525587" cy="1323975"/>
        </p:xfrm>
        <a:graphic>
          <a:graphicData uri="http://schemas.openxmlformats.org/presentationml/2006/ole">
            <mc:AlternateContent xmlns:mc="http://schemas.openxmlformats.org/markup-compatibility/2006">
              <mc:Choice xmlns:v="urn:schemas-microsoft-com:vml" Requires="v">
                <p:oleObj name="Objeto empaquetador del shell" showAsIcon="1" r:id="rId4" imgW="774000" imgH="672480" progId="Package">
                  <p:embed/>
                </p:oleObj>
              </mc:Choice>
              <mc:Fallback>
                <p:oleObj name="Objeto empaquetador del shell" showAsIcon="1" r:id="rId4" imgW="774000" imgH="672480" progId="Package">
                  <p:embed/>
                  <p:pic>
                    <p:nvPicPr>
                      <p:cNvPr id="0" name=""/>
                      <p:cNvPicPr/>
                      <p:nvPr/>
                    </p:nvPicPr>
                    <p:blipFill>
                      <a:blip r:embed="rId5"/>
                      <a:stretch>
                        <a:fillRect/>
                      </a:stretch>
                    </p:blipFill>
                    <p:spPr>
                      <a:xfrm>
                        <a:off x="4065588" y="3054350"/>
                        <a:ext cx="1525587" cy="1323975"/>
                      </a:xfrm>
                      <a:prstGeom prst="rect">
                        <a:avLst/>
                      </a:prstGeom>
                    </p:spPr>
                  </p:pic>
                </p:oleObj>
              </mc:Fallback>
            </mc:AlternateContent>
          </a:graphicData>
        </a:graphic>
      </p:graphicFrame>
      <p:sp>
        <p:nvSpPr>
          <p:cNvPr id="13" name="Rectángulo 12">
            <a:extLst>
              <a:ext uri="{FF2B5EF4-FFF2-40B4-BE49-F238E27FC236}">
                <a16:creationId xmlns:a16="http://schemas.microsoft.com/office/drawing/2014/main" id="{08045081-41C0-A2BC-BA77-25ECE6163475}"/>
              </a:ext>
            </a:extLst>
          </p:cNvPr>
          <p:cNvSpPr/>
          <p:nvPr/>
        </p:nvSpPr>
        <p:spPr>
          <a:xfrm>
            <a:off x="0" y="636608"/>
            <a:ext cx="12192000" cy="46166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7" name="Objeto 6">
            <a:extLst>
              <a:ext uri="{FF2B5EF4-FFF2-40B4-BE49-F238E27FC236}">
                <a16:creationId xmlns:a16="http://schemas.microsoft.com/office/drawing/2014/main" id="{F3343E99-3D5C-42BF-8F04-22A1E908E168}"/>
              </a:ext>
            </a:extLst>
          </p:cNvPr>
          <p:cNvGraphicFramePr>
            <a:graphicFrameLocks noChangeAspect="1"/>
          </p:cNvGraphicFramePr>
          <p:nvPr>
            <p:extLst>
              <p:ext uri="{D42A27DB-BD31-4B8C-83A1-F6EECF244321}">
                <p14:modId xmlns:p14="http://schemas.microsoft.com/office/powerpoint/2010/main" val="3356519799"/>
              </p:ext>
            </p:extLst>
          </p:nvPr>
        </p:nvGraphicFramePr>
        <p:xfrm>
          <a:off x="6107113" y="3082925"/>
          <a:ext cx="1524000" cy="1325563"/>
        </p:xfrm>
        <a:graphic>
          <a:graphicData uri="http://schemas.openxmlformats.org/presentationml/2006/ole">
            <mc:AlternateContent xmlns:mc="http://schemas.openxmlformats.org/markup-compatibility/2006">
              <mc:Choice xmlns:v="urn:schemas-microsoft-com:vml" Requires="v">
                <p:oleObj name="Objeto empaquetador del shell" showAsIcon="1" r:id="rId6" imgW="774000" imgH="672480" progId="Package">
                  <p:embed/>
                </p:oleObj>
              </mc:Choice>
              <mc:Fallback>
                <p:oleObj name="Objeto empaquetador del shell" showAsIcon="1" r:id="rId6" imgW="774000" imgH="672480" progId="Package">
                  <p:embed/>
                  <p:pic>
                    <p:nvPicPr>
                      <p:cNvPr id="0" name=""/>
                      <p:cNvPicPr/>
                      <p:nvPr/>
                    </p:nvPicPr>
                    <p:blipFill>
                      <a:blip r:embed="rId7"/>
                      <a:stretch>
                        <a:fillRect/>
                      </a:stretch>
                    </p:blipFill>
                    <p:spPr>
                      <a:xfrm>
                        <a:off x="6107113" y="3082925"/>
                        <a:ext cx="1524000" cy="1325563"/>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2B735F06-1C5A-12BC-9570-47E99C229C55}"/>
              </a:ext>
            </a:extLst>
          </p:cNvPr>
          <p:cNvGraphicFramePr>
            <a:graphicFrameLocks noChangeAspect="1"/>
          </p:cNvGraphicFramePr>
          <p:nvPr>
            <p:extLst>
              <p:ext uri="{D42A27DB-BD31-4B8C-83A1-F6EECF244321}">
                <p14:modId xmlns:p14="http://schemas.microsoft.com/office/powerpoint/2010/main" val="1026414149"/>
              </p:ext>
            </p:extLst>
          </p:nvPr>
        </p:nvGraphicFramePr>
        <p:xfrm>
          <a:off x="8145463" y="3082925"/>
          <a:ext cx="1525587" cy="1325563"/>
        </p:xfrm>
        <a:graphic>
          <a:graphicData uri="http://schemas.openxmlformats.org/presentationml/2006/ole">
            <mc:AlternateContent xmlns:mc="http://schemas.openxmlformats.org/markup-compatibility/2006">
              <mc:Choice xmlns:v="urn:schemas-microsoft-com:vml" Requires="v">
                <p:oleObj name="Objeto empaquetador del shell" showAsIcon="1" r:id="rId8" imgW="774000" imgH="672480" progId="Package">
                  <p:embed/>
                </p:oleObj>
              </mc:Choice>
              <mc:Fallback>
                <p:oleObj name="Objeto empaquetador del shell" showAsIcon="1" r:id="rId8" imgW="774000" imgH="672480" progId="Package">
                  <p:embed/>
                  <p:pic>
                    <p:nvPicPr>
                      <p:cNvPr id="0" name=""/>
                      <p:cNvPicPr/>
                      <p:nvPr/>
                    </p:nvPicPr>
                    <p:blipFill>
                      <a:blip r:embed="rId9"/>
                      <a:stretch>
                        <a:fillRect/>
                      </a:stretch>
                    </p:blipFill>
                    <p:spPr>
                      <a:xfrm>
                        <a:off x="8145463" y="3082925"/>
                        <a:ext cx="1525587" cy="1325563"/>
                      </a:xfrm>
                      <a:prstGeom prst="rect">
                        <a:avLst/>
                      </a:prstGeom>
                    </p:spPr>
                  </p:pic>
                </p:oleObj>
              </mc:Fallback>
            </mc:AlternateContent>
          </a:graphicData>
        </a:graphic>
      </p:graphicFrame>
      <p:sp>
        <p:nvSpPr>
          <p:cNvPr id="9" name="CuadroTexto 8">
            <a:extLst>
              <a:ext uri="{FF2B5EF4-FFF2-40B4-BE49-F238E27FC236}">
                <a16:creationId xmlns:a16="http://schemas.microsoft.com/office/drawing/2014/main" id="{3347EAE1-1662-DE40-3CB4-1DFE9B5A2821}"/>
              </a:ext>
            </a:extLst>
          </p:cNvPr>
          <p:cNvSpPr txBox="1"/>
          <p:nvPr/>
        </p:nvSpPr>
        <p:spPr>
          <a:xfrm>
            <a:off x="3690213" y="648929"/>
            <a:ext cx="5255478" cy="461665"/>
          </a:xfrm>
          <a:prstGeom prst="rect">
            <a:avLst/>
          </a:prstGeom>
          <a:noFill/>
        </p:spPr>
        <p:txBody>
          <a:bodyPr wrap="none" rtlCol="0">
            <a:spAutoFit/>
          </a:bodyPr>
          <a:lstStyle/>
          <a:p>
            <a:r>
              <a:rPr lang="es-CO" sz="2400" b="1" dirty="0"/>
              <a:t>MÓDULO DE MODELOS DE EQUIPOS</a:t>
            </a:r>
          </a:p>
        </p:txBody>
      </p:sp>
      <p:sp>
        <p:nvSpPr>
          <p:cNvPr id="10" name="CuadroTexto 9">
            <a:extLst>
              <a:ext uri="{FF2B5EF4-FFF2-40B4-BE49-F238E27FC236}">
                <a16:creationId xmlns:a16="http://schemas.microsoft.com/office/drawing/2014/main" id="{4DA904E0-7F36-C1A4-192E-968D6FC401FC}"/>
              </a:ext>
            </a:extLst>
          </p:cNvPr>
          <p:cNvSpPr txBox="1"/>
          <p:nvPr/>
        </p:nvSpPr>
        <p:spPr>
          <a:xfrm>
            <a:off x="555585" y="1725562"/>
            <a:ext cx="11215868" cy="369332"/>
          </a:xfrm>
          <a:prstGeom prst="rect">
            <a:avLst/>
          </a:prstGeom>
          <a:noFill/>
        </p:spPr>
        <p:txBody>
          <a:bodyPr wrap="square" rtlCol="0">
            <a:spAutoFit/>
          </a:bodyPr>
          <a:lstStyle/>
          <a:p>
            <a:pPr marL="342900" indent="-342900">
              <a:buAutoNum type="arabicPeriod"/>
            </a:pPr>
            <a:r>
              <a:rPr lang="es-CO" dirty="0"/>
              <a:t>A nivel de interfaz se espera ver algo como lo siguiente:</a:t>
            </a:r>
          </a:p>
        </p:txBody>
      </p:sp>
      <p:sp>
        <p:nvSpPr>
          <p:cNvPr id="11" name="CuadroTexto 10">
            <a:extLst>
              <a:ext uri="{FF2B5EF4-FFF2-40B4-BE49-F238E27FC236}">
                <a16:creationId xmlns:a16="http://schemas.microsoft.com/office/drawing/2014/main" id="{F6D38E32-723D-10C4-A12A-8D6611765273}"/>
              </a:ext>
            </a:extLst>
          </p:cNvPr>
          <p:cNvSpPr txBox="1"/>
          <p:nvPr/>
        </p:nvSpPr>
        <p:spPr>
          <a:xfrm>
            <a:off x="555585" y="5153171"/>
            <a:ext cx="11215868" cy="646331"/>
          </a:xfrm>
          <a:prstGeom prst="rect">
            <a:avLst/>
          </a:prstGeom>
          <a:noFill/>
        </p:spPr>
        <p:txBody>
          <a:bodyPr wrap="square" rtlCol="0">
            <a:spAutoFit/>
          </a:bodyPr>
          <a:lstStyle/>
          <a:p>
            <a:r>
              <a:rPr lang="es-CO" b="1" dirty="0"/>
              <a:t>*Nota</a:t>
            </a:r>
            <a:r>
              <a:rPr lang="es-CO" dirty="0"/>
              <a:t>: Dentro del diccionario de datos se especifica la ubicación de cada uno de los campos y los bloques requeridos dentro de la vista de detalles del módulo.</a:t>
            </a:r>
          </a:p>
        </p:txBody>
      </p:sp>
    </p:spTree>
    <p:extLst>
      <p:ext uri="{BB962C8B-B14F-4D97-AF65-F5344CB8AC3E}">
        <p14:creationId xmlns:p14="http://schemas.microsoft.com/office/powerpoint/2010/main" val="115456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D20E5FB-8BB5-2C01-5774-2F6F6C604164}"/>
              </a:ext>
            </a:extLst>
          </p:cNvPr>
          <p:cNvSpPr/>
          <p:nvPr/>
        </p:nvSpPr>
        <p:spPr>
          <a:xfrm>
            <a:off x="0" y="636608"/>
            <a:ext cx="12192000" cy="46166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3347EAE1-1662-DE40-3CB4-1DFE9B5A2821}"/>
              </a:ext>
            </a:extLst>
          </p:cNvPr>
          <p:cNvSpPr txBox="1"/>
          <p:nvPr/>
        </p:nvSpPr>
        <p:spPr>
          <a:xfrm>
            <a:off x="3690213" y="648929"/>
            <a:ext cx="5255478" cy="461665"/>
          </a:xfrm>
          <a:prstGeom prst="rect">
            <a:avLst/>
          </a:prstGeom>
          <a:noFill/>
        </p:spPr>
        <p:txBody>
          <a:bodyPr wrap="none" rtlCol="0">
            <a:spAutoFit/>
          </a:bodyPr>
          <a:lstStyle/>
          <a:p>
            <a:r>
              <a:rPr lang="es-CO" sz="2400" b="1" dirty="0"/>
              <a:t>MÓDULO DE MODELOS DE EQUIPOS</a:t>
            </a:r>
          </a:p>
        </p:txBody>
      </p:sp>
      <p:sp>
        <p:nvSpPr>
          <p:cNvPr id="4" name="CuadroTexto 3">
            <a:extLst>
              <a:ext uri="{FF2B5EF4-FFF2-40B4-BE49-F238E27FC236}">
                <a16:creationId xmlns:a16="http://schemas.microsoft.com/office/drawing/2014/main" id="{F1B95A19-571A-4009-8EA9-7A9757B8E89F}"/>
              </a:ext>
            </a:extLst>
          </p:cNvPr>
          <p:cNvSpPr txBox="1"/>
          <p:nvPr/>
        </p:nvSpPr>
        <p:spPr>
          <a:xfrm>
            <a:off x="509286" y="1725562"/>
            <a:ext cx="11076972" cy="3970318"/>
          </a:xfrm>
          <a:prstGeom prst="rect">
            <a:avLst/>
          </a:prstGeom>
          <a:noFill/>
        </p:spPr>
        <p:txBody>
          <a:bodyPr wrap="square" rtlCol="0">
            <a:spAutoFit/>
          </a:bodyPr>
          <a:lstStyle/>
          <a:p>
            <a:pPr marL="342900" indent="-342900">
              <a:buAutoNum type="arabicPeriod"/>
            </a:pPr>
            <a:r>
              <a:rPr lang="es-CO" dirty="0"/>
              <a:t>Con este módulo, es espera que se afecten las funcionalidades descritas de los siguientes módulos:</a:t>
            </a:r>
          </a:p>
          <a:p>
            <a:endParaRPr lang="es-CO" b="1" dirty="0"/>
          </a:p>
          <a:p>
            <a:r>
              <a:rPr lang="es-CO" b="1" dirty="0"/>
              <a:t>Equipos Eléctricos:</a:t>
            </a:r>
            <a:r>
              <a:rPr lang="es-CO" dirty="0"/>
              <a:t> La lista desplegable de selección del modelo del equipo se deberá </a:t>
            </a:r>
            <a:r>
              <a:rPr lang="es-CO" dirty="0" err="1"/>
              <a:t>autorellenar</a:t>
            </a:r>
            <a:r>
              <a:rPr lang="es-CO" dirty="0"/>
              <a:t> únicamente con los modelos que se encuentren creados en el módulo de modelos y que el tipo corresponda a “Eléctrico”. El valor de la lista desplegables estará conformado de la siguiente manera: modelo (familia).</a:t>
            </a:r>
          </a:p>
          <a:p>
            <a:endParaRPr lang="es-CO" b="1" dirty="0"/>
          </a:p>
          <a:p>
            <a:r>
              <a:rPr lang="es-CO" b="1" dirty="0"/>
              <a:t>Equipos de Gases :</a:t>
            </a:r>
            <a:r>
              <a:rPr lang="es-CO" dirty="0"/>
              <a:t> La lista desplegable de selección del modelo del equipo se deberá </a:t>
            </a:r>
            <a:r>
              <a:rPr lang="es-CO" dirty="0" err="1"/>
              <a:t>autorellenar</a:t>
            </a:r>
            <a:r>
              <a:rPr lang="es-CO" dirty="0"/>
              <a:t> únicamente con los modelos que se encuentren creados en el módulo de modelos y que el tipo corresponda a “De Gases”. El valor de la lista desplegables estará conformado de la siguiente manera: modelo (familia).</a:t>
            </a:r>
            <a:endParaRPr lang="es-CO" b="1" dirty="0"/>
          </a:p>
          <a:p>
            <a:endParaRPr lang="es-CO" b="1" dirty="0"/>
          </a:p>
          <a:p>
            <a:r>
              <a:rPr lang="es-CO" b="1" dirty="0"/>
              <a:t>Repuestos: </a:t>
            </a:r>
            <a:r>
              <a:rPr lang="es-CO" dirty="0"/>
              <a:t>El campo </a:t>
            </a:r>
            <a:r>
              <a:rPr lang="es-CO" dirty="0" err="1"/>
              <a:t>multiselect</a:t>
            </a:r>
            <a:r>
              <a:rPr lang="es-CO" dirty="0"/>
              <a:t> de selección del modelo del equipo se deberá </a:t>
            </a:r>
            <a:r>
              <a:rPr lang="es-CO" dirty="0" err="1"/>
              <a:t>autorellenar</a:t>
            </a:r>
            <a:r>
              <a:rPr lang="es-CO" dirty="0"/>
              <a:t> únicamente con los modelos que se encuentren creados en el módulo de modelos. El valor de la lista desplegables estará conformado de la siguiente manera: modelo (familia).</a:t>
            </a:r>
            <a:endParaRPr lang="es-CO" b="1" dirty="0"/>
          </a:p>
          <a:p>
            <a:endParaRPr lang="es-CO" dirty="0"/>
          </a:p>
        </p:txBody>
      </p:sp>
    </p:spTree>
    <p:extLst>
      <p:ext uri="{BB962C8B-B14F-4D97-AF65-F5344CB8AC3E}">
        <p14:creationId xmlns:p14="http://schemas.microsoft.com/office/powerpoint/2010/main" val="2401214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9F1C402-EDDB-FBA3-E6EE-7D7468131046}"/>
              </a:ext>
            </a:extLst>
          </p:cNvPr>
          <p:cNvSpPr/>
          <p:nvPr/>
        </p:nvSpPr>
        <p:spPr>
          <a:xfrm>
            <a:off x="0" y="636608"/>
            <a:ext cx="12192000" cy="46166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06767292-EBC2-3F8A-E31D-198766A26A55}"/>
              </a:ext>
            </a:extLst>
          </p:cNvPr>
          <p:cNvSpPr txBox="1"/>
          <p:nvPr/>
        </p:nvSpPr>
        <p:spPr>
          <a:xfrm>
            <a:off x="3690213" y="648929"/>
            <a:ext cx="5349093" cy="461665"/>
          </a:xfrm>
          <a:prstGeom prst="rect">
            <a:avLst/>
          </a:prstGeom>
          <a:noFill/>
        </p:spPr>
        <p:txBody>
          <a:bodyPr wrap="none" rtlCol="0">
            <a:spAutoFit/>
          </a:bodyPr>
          <a:lstStyle/>
          <a:p>
            <a:r>
              <a:rPr lang="es-CO" sz="2400" b="1" dirty="0"/>
              <a:t>Hoja de Vida de Equipos (Normativa):</a:t>
            </a:r>
          </a:p>
        </p:txBody>
      </p:sp>
      <p:sp>
        <p:nvSpPr>
          <p:cNvPr id="5" name="CuadroTexto 4">
            <a:extLst>
              <a:ext uri="{FF2B5EF4-FFF2-40B4-BE49-F238E27FC236}">
                <a16:creationId xmlns:a16="http://schemas.microsoft.com/office/drawing/2014/main" id="{6E026E50-1127-1D1D-D65D-E85D306CB4AC}"/>
              </a:ext>
            </a:extLst>
          </p:cNvPr>
          <p:cNvSpPr txBox="1"/>
          <p:nvPr/>
        </p:nvSpPr>
        <p:spPr>
          <a:xfrm>
            <a:off x="555585" y="1725562"/>
            <a:ext cx="11215868" cy="2308324"/>
          </a:xfrm>
          <a:prstGeom prst="rect">
            <a:avLst/>
          </a:prstGeom>
          <a:noFill/>
        </p:spPr>
        <p:txBody>
          <a:bodyPr wrap="square" rtlCol="0">
            <a:spAutoFit/>
          </a:bodyPr>
          <a:lstStyle/>
          <a:p>
            <a:pPr marL="342900" indent="-342900">
              <a:buAutoNum type="arabicPeriod"/>
            </a:pPr>
            <a:r>
              <a:rPr lang="es-CO" dirty="0"/>
              <a:t>La hoja de vida de los equipos (Normativa) se deberá poder descargar ingresando a cualquiera de los activos de la compañía (Equipos Eléctricos, Equipos de </a:t>
            </a:r>
            <a:r>
              <a:rPr lang="es-CO" dirty="0" err="1"/>
              <a:t>Gaes</a:t>
            </a:r>
            <a:r>
              <a:rPr lang="es-CO" dirty="0"/>
              <a:t>), mediante una acción o un botón visible.</a:t>
            </a:r>
          </a:p>
          <a:p>
            <a:pPr marL="342900" indent="-342900">
              <a:buAutoNum type="arabicPeriod"/>
            </a:pPr>
            <a:r>
              <a:rPr lang="es-CO" dirty="0"/>
              <a:t>La hoja de vida de los equipos (Normativa) será básicamente un reporte compuesto por 2 hojas (en promedio) que, en la primera hoja diagrame los campos descritos como “Obligatorios” dentro del diccionario de datos.</a:t>
            </a:r>
          </a:p>
          <a:p>
            <a:pPr marL="342900" indent="-342900">
              <a:buAutoNum type="arabicPeriod"/>
            </a:pPr>
            <a:r>
              <a:rPr lang="es-CO" dirty="0"/>
              <a:t>En la segunda hoja deberá listar toda la historia de los mantenimientos realizados a este equipo, enmascarándolos como “Mantenimiento Equipo Biomédico”, la fecha del mantenimiento y estado “Exitoso” en todos los casos:</a:t>
            </a:r>
          </a:p>
        </p:txBody>
      </p:sp>
      <p:pic>
        <p:nvPicPr>
          <p:cNvPr id="6" name="Imagen 5">
            <a:extLst>
              <a:ext uri="{FF2B5EF4-FFF2-40B4-BE49-F238E27FC236}">
                <a16:creationId xmlns:a16="http://schemas.microsoft.com/office/drawing/2014/main" id="{E112E5BF-A192-7873-8C3A-F9C4D4189DE0}"/>
              </a:ext>
            </a:extLst>
          </p:cNvPr>
          <p:cNvPicPr>
            <a:picLocks noChangeAspect="1"/>
          </p:cNvPicPr>
          <p:nvPr/>
        </p:nvPicPr>
        <p:blipFill>
          <a:blip r:embed="rId2"/>
          <a:stretch>
            <a:fillRect/>
          </a:stretch>
        </p:blipFill>
        <p:spPr>
          <a:xfrm>
            <a:off x="2854546" y="4225755"/>
            <a:ext cx="9009506" cy="975256"/>
          </a:xfrm>
          <a:prstGeom prst="rect">
            <a:avLst/>
          </a:prstGeom>
        </p:spPr>
      </p:pic>
      <p:sp>
        <p:nvSpPr>
          <p:cNvPr id="9" name="CuadroTexto 8">
            <a:extLst>
              <a:ext uri="{FF2B5EF4-FFF2-40B4-BE49-F238E27FC236}">
                <a16:creationId xmlns:a16="http://schemas.microsoft.com/office/drawing/2014/main" id="{D5D44653-5C17-57B5-5AB1-0E98576C4016}"/>
              </a:ext>
            </a:extLst>
          </p:cNvPr>
          <p:cNvSpPr txBox="1"/>
          <p:nvPr/>
        </p:nvSpPr>
        <p:spPr>
          <a:xfrm>
            <a:off x="555585" y="5601225"/>
            <a:ext cx="11215868" cy="646331"/>
          </a:xfrm>
          <a:prstGeom prst="rect">
            <a:avLst/>
          </a:prstGeom>
          <a:noFill/>
        </p:spPr>
        <p:txBody>
          <a:bodyPr wrap="square" rtlCol="0">
            <a:spAutoFit/>
          </a:bodyPr>
          <a:lstStyle/>
          <a:p>
            <a:r>
              <a:rPr lang="es-CO" b="1" dirty="0"/>
              <a:t>*Nota</a:t>
            </a:r>
            <a:r>
              <a:rPr lang="es-CO" dirty="0"/>
              <a:t>: Es importante mencionar que, en el diccionario de datos no se encuentra, pero para esta Hoja de Vida se debe capturar, visualizar y diagramar el serial del equipo desde donde se está descargando la hoja de vida.</a:t>
            </a:r>
          </a:p>
        </p:txBody>
      </p:sp>
    </p:spTree>
    <p:extLst>
      <p:ext uri="{BB962C8B-B14F-4D97-AF65-F5344CB8AC3E}">
        <p14:creationId xmlns:p14="http://schemas.microsoft.com/office/powerpoint/2010/main" val="79145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9F1C402-EDDB-FBA3-E6EE-7D7468131046}"/>
              </a:ext>
            </a:extLst>
          </p:cNvPr>
          <p:cNvSpPr/>
          <p:nvPr/>
        </p:nvSpPr>
        <p:spPr>
          <a:xfrm>
            <a:off x="0" y="636608"/>
            <a:ext cx="12192000" cy="46166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06767292-EBC2-3F8A-E31D-198766A26A55}"/>
              </a:ext>
            </a:extLst>
          </p:cNvPr>
          <p:cNvSpPr txBox="1"/>
          <p:nvPr/>
        </p:nvSpPr>
        <p:spPr>
          <a:xfrm>
            <a:off x="3690213" y="648929"/>
            <a:ext cx="5246949" cy="461665"/>
          </a:xfrm>
          <a:prstGeom prst="rect">
            <a:avLst/>
          </a:prstGeom>
          <a:noFill/>
        </p:spPr>
        <p:txBody>
          <a:bodyPr wrap="none" rtlCol="0">
            <a:spAutoFit/>
          </a:bodyPr>
          <a:lstStyle/>
          <a:p>
            <a:r>
              <a:rPr lang="es-CO" sz="2400" b="1" dirty="0"/>
              <a:t>Hoja de Vida de Equipos (Operativa):</a:t>
            </a:r>
          </a:p>
        </p:txBody>
      </p:sp>
      <p:sp>
        <p:nvSpPr>
          <p:cNvPr id="5" name="CuadroTexto 4">
            <a:extLst>
              <a:ext uri="{FF2B5EF4-FFF2-40B4-BE49-F238E27FC236}">
                <a16:creationId xmlns:a16="http://schemas.microsoft.com/office/drawing/2014/main" id="{6E026E50-1127-1D1D-D65D-E85D306CB4AC}"/>
              </a:ext>
            </a:extLst>
          </p:cNvPr>
          <p:cNvSpPr txBox="1"/>
          <p:nvPr/>
        </p:nvSpPr>
        <p:spPr>
          <a:xfrm>
            <a:off x="555585" y="1725562"/>
            <a:ext cx="11215868" cy="1477328"/>
          </a:xfrm>
          <a:prstGeom prst="rect">
            <a:avLst/>
          </a:prstGeom>
          <a:noFill/>
        </p:spPr>
        <p:txBody>
          <a:bodyPr wrap="square" rtlCol="0">
            <a:spAutoFit/>
          </a:bodyPr>
          <a:lstStyle/>
          <a:p>
            <a:pPr marL="342900" indent="-342900">
              <a:buAutoNum type="arabicPeriod"/>
            </a:pPr>
            <a:r>
              <a:rPr lang="es-CO" dirty="0"/>
              <a:t>La hoja de vida de los equipos (Operativa) se deberá poder descargar ingresando directamente al módulo de modelos de equipos, mediante una acción o un botón visible.</a:t>
            </a:r>
          </a:p>
          <a:p>
            <a:pPr marL="342900" indent="-342900">
              <a:buAutoNum type="arabicPeriod"/>
            </a:pPr>
            <a:r>
              <a:rPr lang="es-CO" dirty="0"/>
              <a:t>La hoja de vida de los equipos (Operativa) será básicamente un reporte compuesto por todos los campos que se encuentran descritos en el diccionario de datos, teniendo en cuenta la diagramación </a:t>
            </a:r>
            <a:r>
              <a:rPr lang="es-CO" dirty="0" err="1"/>
              <a:t>comaprtida</a:t>
            </a:r>
            <a:r>
              <a:rPr lang="es-CO" dirty="0"/>
              <a:t>.</a:t>
            </a:r>
          </a:p>
          <a:p>
            <a:pPr marL="342900" indent="-342900">
              <a:buAutoNum type="arabicPeriod"/>
            </a:pPr>
            <a:r>
              <a:rPr lang="es-CO" dirty="0"/>
              <a:t>Se comparte un modelo de la diagramación esperada</a:t>
            </a:r>
          </a:p>
        </p:txBody>
      </p:sp>
      <p:graphicFrame>
        <p:nvGraphicFramePr>
          <p:cNvPr id="2" name="Objeto 1">
            <a:extLst>
              <a:ext uri="{FF2B5EF4-FFF2-40B4-BE49-F238E27FC236}">
                <a16:creationId xmlns:a16="http://schemas.microsoft.com/office/drawing/2014/main" id="{0DC0B88E-E6CB-5975-830D-B97E9D1FA06D}"/>
              </a:ext>
            </a:extLst>
          </p:cNvPr>
          <p:cNvGraphicFramePr>
            <a:graphicFrameLocks noChangeAspect="1"/>
          </p:cNvGraphicFramePr>
          <p:nvPr>
            <p:extLst>
              <p:ext uri="{D42A27DB-BD31-4B8C-83A1-F6EECF244321}">
                <p14:modId xmlns:p14="http://schemas.microsoft.com/office/powerpoint/2010/main" val="2716774823"/>
              </p:ext>
            </p:extLst>
          </p:nvPr>
        </p:nvGraphicFramePr>
        <p:xfrm>
          <a:off x="5232721" y="3655111"/>
          <a:ext cx="1861595" cy="1612737"/>
        </p:xfrm>
        <a:graphic>
          <a:graphicData uri="http://schemas.openxmlformats.org/presentationml/2006/ole">
            <mc:AlternateContent xmlns:mc="http://schemas.openxmlformats.org/markup-compatibility/2006">
              <mc:Choice xmlns:v="urn:schemas-microsoft-com:vml" Requires="v">
                <p:oleObj name="Worksheet" showAsIcon="1" r:id="rId2" imgW="914400" imgH="792417" progId="Excel.Sheet.12">
                  <p:embed/>
                </p:oleObj>
              </mc:Choice>
              <mc:Fallback>
                <p:oleObj name="Worksheet" showAsIcon="1" r:id="rId2" imgW="914400" imgH="792417" progId="Excel.Sheet.12">
                  <p:embed/>
                  <p:pic>
                    <p:nvPicPr>
                      <p:cNvPr id="0" name=""/>
                      <p:cNvPicPr/>
                      <p:nvPr/>
                    </p:nvPicPr>
                    <p:blipFill>
                      <a:blip r:embed="rId3"/>
                      <a:stretch>
                        <a:fillRect/>
                      </a:stretch>
                    </p:blipFill>
                    <p:spPr>
                      <a:xfrm>
                        <a:off x="5232721" y="3655111"/>
                        <a:ext cx="1861595" cy="1612737"/>
                      </a:xfrm>
                      <a:prstGeom prst="rect">
                        <a:avLst/>
                      </a:prstGeom>
                    </p:spPr>
                  </p:pic>
                </p:oleObj>
              </mc:Fallback>
            </mc:AlternateContent>
          </a:graphicData>
        </a:graphic>
      </p:graphicFrame>
    </p:spTree>
    <p:extLst>
      <p:ext uri="{BB962C8B-B14F-4D97-AF65-F5344CB8AC3E}">
        <p14:creationId xmlns:p14="http://schemas.microsoft.com/office/powerpoint/2010/main" val="2722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3E69070-8A58-3C3A-8507-6FD37084B465}"/>
              </a:ext>
            </a:extLst>
          </p:cNvPr>
          <p:cNvPicPr>
            <a:picLocks noChangeAspect="1"/>
          </p:cNvPicPr>
          <p:nvPr/>
        </p:nvPicPr>
        <p:blipFill>
          <a:blip r:embed="rId2"/>
          <a:stretch>
            <a:fillRect/>
          </a:stretch>
        </p:blipFill>
        <p:spPr>
          <a:xfrm>
            <a:off x="530942" y="946588"/>
            <a:ext cx="3368332" cy="396274"/>
          </a:xfrm>
          <a:prstGeom prst="rect">
            <a:avLst/>
          </a:prstGeom>
        </p:spPr>
      </p:pic>
      <p:pic>
        <p:nvPicPr>
          <p:cNvPr id="7" name="Imagen 6">
            <a:extLst>
              <a:ext uri="{FF2B5EF4-FFF2-40B4-BE49-F238E27FC236}">
                <a16:creationId xmlns:a16="http://schemas.microsoft.com/office/drawing/2014/main" id="{B624812A-34F1-5B94-98A7-24908EE97818}"/>
              </a:ext>
            </a:extLst>
          </p:cNvPr>
          <p:cNvPicPr>
            <a:picLocks noChangeAspect="1"/>
          </p:cNvPicPr>
          <p:nvPr/>
        </p:nvPicPr>
        <p:blipFill>
          <a:blip r:embed="rId3"/>
          <a:stretch>
            <a:fillRect/>
          </a:stretch>
        </p:blipFill>
        <p:spPr>
          <a:xfrm>
            <a:off x="530942" y="1600959"/>
            <a:ext cx="10648335" cy="3610138"/>
          </a:xfrm>
          <a:prstGeom prst="rect">
            <a:avLst/>
          </a:prstGeom>
        </p:spPr>
      </p:pic>
      <p:sp>
        <p:nvSpPr>
          <p:cNvPr id="8" name="Rectángulo: esquinas redondeadas 7">
            <a:extLst>
              <a:ext uri="{FF2B5EF4-FFF2-40B4-BE49-F238E27FC236}">
                <a16:creationId xmlns:a16="http://schemas.microsoft.com/office/drawing/2014/main" id="{95CF3CDA-1740-5185-A193-EAC8AEE4EE21}"/>
              </a:ext>
            </a:extLst>
          </p:cNvPr>
          <p:cNvSpPr/>
          <p:nvPr/>
        </p:nvSpPr>
        <p:spPr>
          <a:xfrm>
            <a:off x="1027963" y="4719813"/>
            <a:ext cx="4859757" cy="23318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5604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4B477AE-9A22-8CCE-E749-87476D6E1EEE}"/>
              </a:ext>
            </a:extLst>
          </p:cNvPr>
          <p:cNvPicPr>
            <a:picLocks noChangeAspect="1"/>
          </p:cNvPicPr>
          <p:nvPr/>
        </p:nvPicPr>
        <p:blipFill>
          <a:blip r:embed="rId2"/>
          <a:stretch>
            <a:fillRect/>
          </a:stretch>
        </p:blipFill>
        <p:spPr>
          <a:xfrm>
            <a:off x="530942" y="1639500"/>
            <a:ext cx="10838098" cy="3578999"/>
          </a:xfrm>
          <a:prstGeom prst="rect">
            <a:avLst/>
          </a:prstGeom>
        </p:spPr>
      </p:pic>
      <p:sp>
        <p:nvSpPr>
          <p:cNvPr id="8" name="Rectángulo: esquinas redondeadas 7">
            <a:extLst>
              <a:ext uri="{FF2B5EF4-FFF2-40B4-BE49-F238E27FC236}">
                <a16:creationId xmlns:a16="http://schemas.microsoft.com/office/drawing/2014/main" id="{95CF3CDA-1740-5185-A193-EAC8AEE4EE21}"/>
              </a:ext>
            </a:extLst>
          </p:cNvPr>
          <p:cNvSpPr/>
          <p:nvPr/>
        </p:nvSpPr>
        <p:spPr>
          <a:xfrm>
            <a:off x="938785" y="4719813"/>
            <a:ext cx="5218176" cy="23318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7B1414DF-572F-4B52-FF8A-ACC336896A23}"/>
              </a:ext>
            </a:extLst>
          </p:cNvPr>
          <p:cNvPicPr>
            <a:picLocks noChangeAspect="1"/>
          </p:cNvPicPr>
          <p:nvPr/>
        </p:nvPicPr>
        <p:blipFill>
          <a:blip r:embed="rId3"/>
          <a:stretch>
            <a:fillRect/>
          </a:stretch>
        </p:blipFill>
        <p:spPr>
          <a:xfrm>
            <a:off x="530942" y="961828"/>
            <a:ext cx="3207938" cy="327178"/>
          </a:xfrm>
          <a:prstGeom prst="rect">
            <a:avLst/>
          </a:prstGeom>
        </p:spPr>
      </p:pic>
    </p:spTree>
    <p:extLst>
      <p:ext uri="{BB962C8B-B14F-4D97-AF65-F5344CB8AC3E}">
        <p14:creationId xmlns:p14="http://schemas.microsoft.com/office/powerpoint/2010/main" val="22184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D78EDC5-296A-64AE-BFCF-656CD1B0EDE6}"/>
              </a:ext>
            </a:extLst>
          </p:cNvPr>
          <p:cNvPicPr>
            <a:picLocks noChangeAspect="1"/>
          </p:cNvPicPr>
          <p:nvPr/>
        </p:nvPicPr>
        <p:blipFill>
          <a:blip r:embed="rId2"/>
          <a:stretch>
            <a:fillRect/>
          </a:stretch>
        </p:blipFill>
        <p:spPr>
          <a:xfrm>
            <a:off x="633648" y="1385580"/>
            <a:ext cx="10908112" cy="4547302"/>
          </a:xfrm>
          <a:prstGeom prst="rect">
            <a:avLst/>
          </a:prstGeom>
        </p:spPr>
      </p:pic>
      <p:sp>
        <p:nvSpPr>
          <p:cNvPr id="8" name="Rectángulo: esquinas redondeadas 7">
            <a:extLst>
              <a:ext uri="{FF2B5EF4-FFF2-40B4-BE49-F238E27FC236}">
                <a16:creationId xmlns:a16="http://schemas.microsoft.com/office/drawing/2014/main" id="{95CF3CDA-1740-5185-A193-EAC8AEE4EE21}"/>
              </a:ext>
            </a:extLst>
          </p:cNvPr>
          <p:cNvSpPr/>
          <p:nvPr/>
        </p:nvSpPr>
        <p:spPr>
          <a:xfrm>
            <a:off x="1048283" y="4257040"/>
            <a:ext cx="5220437" cy="1503679"/>
          </a:xfrm>
          <a:prstGeom prst="roundRect">
            <a:avLst>
              <a:gd name="adj" fmla="val 8216"/>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8B2869D9-7650-CC7D-D674-DA86CF27613C}"/>
              </a:ext>
            </a:extLst>
          </p:cNvPr>
          <p:cNvPicPr>
            <a:picLocks noChangeAspect="1"/>
          </p:cNvPicPr>
          <p:nvPr/>
        </p:nvPicPr>
        <p:blipFill>
          <a:blip r:embed="rId3"/>
          <a:stretch>
            <a:fillRect/>
          </a:stretch>
        </p:blipFill>
        <p:spPr>
          <a:xfrm>
            <a:off x="633648" y="984691"/>
            <a:ext cx="1882303" cy="320068"/>
          </a:xfrm>
          <a:prstGeom prst="rect">
            <a:avLst/>
          </a:prstGeom>
        </p:spPr>
      </p:pic>
    </p:spTree>
    <p:extLst>
      <p:ext uri="{BB962C8B-B14F-4D97-AF65-F5344CB8AC3E}">
        <p14:creationId xmlns:p14="http://schemas.microsoft.com/office/powerpoint/2010/main" val="113565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46EC1E-DC4F-4246-9F17-5A01D69045D3}"/>
              </a:ext>
            </a:extLst>
          </p:cNvPr>
          <p:cNvPicPr>
            <a:picLocks noChangeAspect="1"/>
          </p:cNvPicPr>
          <p:nvPr/>
        </p:nvPicPr>
        <p:blipFill>
          <a:blip r:embed="rId2"/>
          <a:stretch>
            <a:fillRect/>
          </a:stretch>
        </p:blipFill>
        <p:spPr>
          <a:xfrm>
            <a:off x="1592825" y="229737"/>
            <a:ext cx="8595360" cy="2029171"/>
          </a:xfrm>
          <a:prstGeom prst="rect">
            <a:avLst/>
          </a:prstGeom>
        </p:spPr>
      </p:pic>
      <p:sp>
        <p:nvSpPr>
          <p:cNvPr id="4" name="Rectángulo: esquinas redondeadas 3">
            <a:extLst>
              <a:ext uri="{FF2B5EF4-FFF2-40B4-BE49-F238E27FC236}">
                <a16:creationId xmlns:a16="http://schemas.microsoft.com/office/drawing/2014/main" id="{E423EFDC-DBF0-1AEA-8A20-F75C0EA541C3}"/>
              </a:ext>
            </a:extLst>
          </p:cNvPr>
          <p:cNvSpPr/>
          <p:nvPr/>
        </p:nvSpPr>
        <p:spPr>
          <a:xfrm>
            <a:off x="1592825" y="1472217"/>
            <a:ext cx="2212095" cy="786691"/>
          </a:xfrm>
          <a:prstGeom prst="roundRect">
            <a:avLst>
              <a:gd name="adj" fmla="val 11013"/>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A4D103FE-DAD2-C2A7-ADEB-D448984DCA9A}"/>
              </a:ext>
            </a:extLst>
          </p:cNvPr>
          <p:cNvPicPr>
            <a:picLocks noChangeAspect="1"/>
          </p:cNvPicPr>
          <p:nvPr/>
        </p:nvPicPr>
        <p:blipFill rotWithShape="1">
          <a:blip r:embed="rId3"/>
          <a:srcRect b="27213"/>
          <a:stretch/>
        </p:blipFill>
        <p:spPr>
          <a:xfrm>
            <a:off x="1066627" y="2703902"/>
            <a:ext cx="9647756" cy="4032564"/>
          </a:xfrm>
          <a:prstGeom prst="rect">
            <a:avLst/>
          </a:prstGeom>
        </p:spPr>
      </p:pic>
      <p:sp>
        <p:nvSpPr>
          <p:cNvPr id="10" name="Rectángulo: esquinas redondeadas 9">
            <a:extLst>
              <a:ext uri="{FF2B5EF4-FFF2-40B4-BE49-F238E27FC236}">
                <a16:creationId xmlns:a16="http://schemas.microsoft.com/office/drawing/2014/main" id="{C66C4582-0667-63A0-CED4-649A10E3B914}"/>
              </a:ext>
            </a:extLst>
          </p:cNvPr>
          <p:cNvSpPr/>
          <p:nvPr/>
        </p:nvSpPr>
        <p:spPr>
          <a:xfrm>
            <a:off x="1066627" y="5009345"/>
            <a:ext cx="9647756" cy="685399"/>
          </a:xfrm>
          <a:prstGeom prst="roundRect">
            <a:avLst>
              <a:gd name="adj" fmla="val 11013"/>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884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04827DC-481F-F104-D800-7030EC86B4C2}"/>
              </a:ext>
            </a:extLst>
          </p:cNvPr>
          <p:cNvPicPr>
            <a:picLocks noChangeAspect="1"/>
          </p:cNvPicPr>
          <p:nvPr/>
        </p:nvPicPr>
        <p:blipFill>
          <a:blip r:embed="rId2"/>
          <a:stretch>
            <a:fillRect/>
          </a:stretch>
        </p:blipFill>
        <p:spPr>
          <a:xfrm>
            <a:off x="1825023" y="556664"/>
            <a:ext cx="9541067" cy="5425910"/>
          </a:xfrm>
          <a:prstGeom prst="rect">
            <a:avLst/>
          </a:prstGeom>
        </p:spPr>
      </p:pic>
      <p:sp>
        <p:nvSpPr>
          <p:cNvPr id="10" name="Rectángulo: esquinas redondeadas 9">
            <a:extLst>
              <a:ext uri="{FF2B5EF4-FFF2-40B4-BE49-F238E27FC236}">
                <a16:creationId xmlns:a16="http://schemas.microsoft.com/office/drawing/2014/main" id="{C66C4582-0667-63A0-CED4-649A10E3B914}"/>
              </a:ext>
            </a:extLst>
          </p:cNvPr>
          <p:cNvSpPr/>
          <p:nvPr/>
        </p:nvSpPr>
        <p:spPr>
          <a:xfrm>
            <a:off x="1789470" y="2964072"/>
            <a:ext cx="9576620" cy="752876"/>
          </a:xfrm>
          <a:prstGeom prst="roundRect">
            <a:avLst>
              <a:gd name="adj" fmla="val 11013"/>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4074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B6726BA-4492-021E-B371-8FA808FF14A1}"/>
              </a:ext>
            </a:extLst>
          </p:cNvPr>
          <p:cNvPicPr>
            <a:picLocks noChangeAspect="1"/>
          </p:cNvPicPr>
          <p:nvPr/>
        </p:nvPicPr>
        <p:blipFill>
          <a:blip r:embed="rId2"/>
          <a:stretch>
            <a:fillRect/>
          </a:stretch>
        </p:blipFill>
        <p:spPr>
          <a:xfrm>
            <a:off x="1344518" y="1363801"/>
            <a:ext cx="9502964" cy="4130398"/>
          </a:xfrm>
          <a:prstGeom prst="rect">
            <a:avLst/>
          </a:prstGeom>
        </p:spPr>
      </p:pic>
      <p:sp>
        <p:nvSpPr>
          <p:cNvPr id="10" name="Rectángulo: esquinas redondeadas 9">
            <a:extLst>
              <a:ext uri="{FF2B5EF4-FFF2-40B4-BE49-F238E27FC236}">
                <a16:creationId xmlns:a16="http://schemas.microsoft.com/office/drawing/2014/main" id="{C66C4582-0667-63A0-CED4-649A10E3B914}"/>
              </a:ext>
            </a:extLst>
          </p:cNvPr>
          <p:cNvSpPr/>
          <p:nvPr/>
        </p:nvSpPr>
        <p:spPr>
          <a:xfrm>
            <a:off x="1307690" y="1632155"/>
            <a:ext cx="9576620" cy="442452"/>
          </a:xfrm>
          <a:prstGeom prst="roundRect">
            <a:avLst>
              <a:gd name="adj" fmla="val 11013"/>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5279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6767292-EBC2-3F8A-E31D-198766A26A55}"/>
              </a:ext>
            </a:extLst>
          </p:cNvPr>
          <p:cNvSpPr txBox="1"/>
          <p:nvPr/>
        </p:nvSpPr>
        <p:spPr>
          <a:xfrm>
            <a:off x="3690213" y="648929"/>
            <a:ext cx="3934090" cy="461665"/>
          </a:xfrm>
          <a:prstGeom prst="rect">
            <a:avLst/>
          </a:prstGeom>
          <a:noFill/>
        </p:spPr>
        <p:txBody>
          <a:bodyPr wrap="none" rtlCol="0">
            <a:spAutoFit/>
          </a:bodyPr>
          <a:lstStyle/>
          <a:p>
            <a:r>
              <a:rPr lang="es-CO" sz="2400" b="1" dirty="0"/>
              <a:t>NECESIDAD QUE ATENDER</a:t>
            </a:r>
          </a:p>
        </p:txBody>
      </p:sp>
      <p:sp>
        <p:nvSpPr>
          <p:cNvPr id="5" name="CuadroTexto 4">
            <a:extLst>
              <a:ext uri="{FF2B5EF4-FFF2-40B4-BE49-F238E27FC236}">
                <a16:creationId xmlns:a16="http://schemas.microsoft.com/office/drawing/2014/main" id="{6E026E50-1127-1D1D-D65D-E85D306CB4AC}"/>
              </a:ext>
            </a:extLst>
          </p:cNvPr>
          <p:cNvSpPr txBox="1"/>
          <p:nvPr/>
        </p:nvSpPr>
        <p:spPr>
          <a:xfrm>
            <a:off x="555585" y="1725562"/>
            <a:ext cx="11215868" cy="3970318"/>
          </a:xfrm>
          <a:prstGeom prst="rect">
            <a:avLst/>
          </a:prstGeom>
          <a:noFill/>
        </p:spPr>
        <p:txBody>
          <a:bodyPr wrap="square" rtlCol="0">
            <a:spAutoFit/>
          </a:bodyPr>
          <a:lstStyle/>
          <a:p>
            <a:pPr marL="342900" indent="-342900">
              <a:buAutoNum type="arabicPeriod"/>
            </a:pPr>
            <a:r>
              <a:rPr lang="es-CO" dirty="0"/>
              <a:t>La especificación de este requerimiento buscar cubrir las siguientes necesidades:</a:t>
            </a:r>
          </a:p>
          <a:p>
            <a:endParaRPr lang="es-CO" b="1" dirty="0"/>
          </a:p>
          <a:p>
            <a:pPr lvl="1" algn="just"/>
            <a:r>
              <a:rPr lang="es-CO" b="1" dirty="0"/>
              <a:t>Módulo de Modelos de Equipos: </a:t>
            </a:r>
            <a:r>
              <a:rPr lang="es-CO" dirty="0"/>
              <a:t>El módulo tiene como objetivo centralizar toda la información relacionada con los modelos de los equipos con los que cuenta actualmente la compañía, para de esta forma suplir necesidades particulares de información.</a:t>
            </a:r>
            <a:endParaRPr lang="es-CO" b="1" dirty="0"/>
          </a:p>
          <a:p>
            <a:pPr lvl="1"/>
            <a:endParaRPr lang="es-CO" b="1" dirty="0"/>
          </a:p>
          <a:p>
            <a:pPr lvl="1"/>
            <a:r>
              <a:rPr lang="es-CO" b="1" dirty="0"/>
              <a:t>Hoja de Vida de Equipos (Normativa): </a:t>
            </a:r>
            <a:r>
              <a:rPr lang="es-CO" dirty="0"/>
              <a:t>Por el objeto social de OXIPRO, se reciben algunos requerimientos por diferentes entes de control, así como también visitas de autoría que nos exigen normativamente contar con la hoja de vida de los equipos, esta hoja de vida  exigida normativamente será uno de los beneficios de crear el Módulo de Modelos de Equipos, puyes de allí se extraerá toda la información necesaria.</a:t>
            </a:r>
            <a:endParaRPr lang="es-CO" b="1" dirty="0"/>
          </a:p>
          <a:p>
            <a:pPr lvl="1"/>
            <a:endParaRPr lang="es-CO" b="1" dirty="0"/>
          </a:p>
          <a:p>
            <a:pPr lvl="1"/>
            <a:r>
              <a:rPr lang="es-CO" b="1" dirty="0"/>
              <a:t>Hoja de Vida de Equipos (Operativa): </a:t>
            </a:r>
            <a:r>
              <a:rPr lang="es-CO" dirty="0"/>
              <a:t>Como soporte fundamental para la operación de áreas de alto impacto para la compañía, se hace necesario distinguir una hoja de vida de uso exclusivo para las áreas internas de la compañía que lo requieran.</a:t>
            </a:r>
            <a:endParaRPr lang="es-CO" b="1" dirty="0"/>
          </a:p>
        </p:txBody>
      </p:sp>
    </p:spTree>
    <p:extLst>
      <p:ext uri="{BB962C8B-B14F-4D97-AF65-F5344CB8AC3E}">
        <p14:creationId xmlns:p14="http://schemas.microsoft.com/office/powerpoint/2010/main" val="47492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9F1C402-EDDB-FBA3-E6EE-7D7468131046}"/>
              </a:ext>
            </a:extLst>
          </p:cNvPr>
          <p:cNvSpPr/>
          <p:nvPr/>
        </p:nvSpPr>
        <p:spPr>
          <a:xfrm>
            <a:off x="0" y="636608"/>
            <a:ext cx="12192000" cy="46166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06767292-EBC2-3F8A-E31D-198766A26A55}"/>
              </a:ext>
            </a:extLst>
          </p:cNvPr>
          <p:cNvSpPr txBox="1"/>
          <p:nvPr/>
        </p:nvSpPr>
        <p:spPr>
          <a:xfrm>
            <a:off x="3690213" y="648929"/>
            <a:ext cx="5255478" cy="461665"/>
          </a:xfrm>
          <a:prstGeom prst="rect">
            <a:avLst/>
          </a:prstGeom>
          <a:noFill/>
        </p:spPr>
        <p:txBody>
          <a:bodyPr wrap="none" rtlCol="0">
            <a:spAutoFit/>
          </a:bodyPr>
          <a:lstStyle/>
          <a:p>
            <a:r>
              <a:rPr lang="es-CO" sz="2400" b="1" dirty="0"/>
              <a:t>MÓDULO DE MODELOS DE EQUIPOS</a:t>
            </a:r>
          </a:p>
        </p:txBody>
      </p:sp>
      <p:sp>
        <p:nvSpPr>
          <p:cNvPr id="5" name="CuadroTexto 4">
            <a:extLst>
              <a:ext uri="{FF2B5EF4-FFF2-40B4-BE49-F238E27FC236}">
                <a16:creationId xmlns:a16="http://schemas.microsoft.com/office/drawing/2014/main" id="{6E026E50-1127-1D1D-D65D-E85D306CB4AC}"/>
              </a:ext>
            </a:extLst>
          </p:cNvPr>
          <p:cNvSpPr txBox="1"/>
          <p:nvPr/>
        </p:nvSpPr>
        <p:spPr>
          <a:xfrm>
            <a:off x="555585" y="1725562"/>
            <a:ext cx="11215868" cy="646331"/>
          </a:xfrm>
          <a:prstGeom prst="rect">
            <a:avLst/>
          </a:prstGeom>
          <a:noFill/>
        </p:spPr>
        <p:txBody>
          <a:bodyPr wrap="square" rtlCol="0">
            <a:spAutoFit/>
          </a:bodyPr>
          <a:lstStyle/>
          <a:p>
            <a:pPr marL="342900" indent="-342900">
              <a:buAutoNum type="arabicPeriod"/>
            </a:pPr>
            <a:r>
              <a:rPr lang="es-CO" dirty="0"/>
              <a:t>El módulo de modelos de equipos será desarrollado como un módulo totalmente nuevo en el CRM, para su versión 7. Estará compuesto por una sola tabla detalle con los siguientes campos:</a:t>
            </a:r>
          </a:p>
        </p:txBody>
      </p:sp>
      <p:graphicFrame>
        <p:nvGraphicFramePr>
          <p:cNvPr id="2" name="Objeto 1">
            <a:extLst>
              <a:ext uri="{FF2B5EF4-FFF2-40B4-BE49-F238E27FC236}">
                <a16:creationId xmlns:a16="http://schemas.microsoft.com/office/drawing/2014/main" id="{99EB57E1-49D2-4BE0-A19B-547345008204}"/>
              </a:ext>
            </a:extLst>
          </p:cNvPr>
          <p:cNvGraphicFramePr>
            <a:graphicFrameLocks noChangeAspect="1"/>
          </p:cNvGraphicFramePr>
          <p:nvPr>
            <p:extLst>
              <p:ext uri="{D42A27DB-BD31-4B8C-83A1-F6EECF244321}">
                <p14:modId xmlns:p14="http://schemas.microsoft.com/office/powerpoint/2010/main" val="3318062096"/>
              </p:ext>
            </p:extLst>
          </p:nvPr>
        </p:nvGraphicFramePr>
        <p:xfrm>
          <a:off x="5135880" y="3202646"/>
          <a:ext cx="1521140" cy="1283462"/>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0" name=""/>
                      <p:cNvPicPr/>
                      <p:nvPr/>
                    </p:nvPicPr>
                    <p:blipFill>
                      <a:blip r:embed="rId3"/>
                      <a:stretch>
                        <a:fillRect/>
                      </a:stretch>
                    </p:blipFill>
                    <p:spPr>
                      <a:xfrm>
                        <a:off x="5135880" y="3202646"/>
                        <a:ext cx="1521140" cy="1283462"/>
                      </a:xfrm>
                      <a:prstGeom prst="rect">
                        <a:avLst/>
                      </a:prstGeom>
                    </p:spPr>
                  </p:pic>
                </p:oleObj>
              </mc:Fallback>
            </mc:AlternateContent>
          </a:graphicData>
        </a:graphic>
      </p:graphicFrame>
    </p:spTree>
    <p:extLst>
      <p:ext uri="{BB962C8B-B14F-4D97-AF65-F5344CB8AC3E}">
        <p14:creationId xmlns:p14="http://schemas.microsoft.com/office/powerpoint/2010/main" val="13422372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TotalTime>
  <Words>798</Words>
  <Application>Microsoft Office PowerPoint</Application>
  <PresentationFormat>Panorámica</PresentationFormat>
  <Paragraphs>40</Paragraphs>
  <Slides>13</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3</vt:i4>
      </vt:variant>
      <vt:variant>
        <vt:lpstr>Títulos de diapositiva</vt:lpstr>
      </vt:variant>
      <vt:variant>
        <vt:i4>13</vt:i4>
      </vt:variant>
    </vt:vector>
  </HeadingPairs>
  <TitlesOfParts>
    <vt:vector size="20" baseType="lpstr">
      <vt:lpstr>Aptos</vt:lpstr>
      <vt:lpstr>Aptos Display</vt:lpstr>
      <vt:lpstr>Arial</vt:lpstr>
      <vt:lpstr>Tema de Office</vt:lpstr>
      <vt:lpstr>Hoja de cálculo de Microsoft Excel</vt:lpstr>
      <vt:lpstr>Paquete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Ospina Rodriguez Jorge David</dc:creator>
  <cp:lastModifiedBy>Ospina Rodriguez Jorge David</cp:lastModifiedBy>
  <cp:revision>7</cp:revision>
  <dcterms:created xsi:type="dcterms:W3CDTF">2024-04-01T23:48:54Z</dcterms:created>
  <dcterms:modified xsi:type="dcterms:W3CDTF">2024-09-12T20:47:17Z</dcterms:modified>
</cp:coreProperties>
</file>