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9" r:id="rId12"/>
    <p:sldId id="271" r:id="rId13"/>
    <p:sldId id="272" r:id="rId14"/>
    <p:sldId id="273" r:id="rId15"/>
    <p:sldId id="274" r:id="rId16"/>
    <p:sldId id="275" r:id="rId17"/>
    <p:sldId id="276" r:id="rId18"/>
    <p:sldId id="277" r:id="rId19"/>
  </p:sldIdLst>
  <p:sldSz cx="12192000" cy="6858000"/>
  <p:notesSz cx="6858000" cy="9313863"/>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782"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67B0E-BBF0-492D-B1B1-02253E35A97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CO"/>
        </a:p>
      </dgm:t>
    </dgm:pt>
    <dgm:pt modelId="{3A5A2076-AE70-49D9-86AD-C1680580AAD1}">
      <dgm:prSet phldrT="[Texto]"/>
      <dgm:spPr>
        <a:solidFill>
          <a:schemeClr val="tx2">
            <a:lumMod val="60000"/>
            <a:lumOff val="40000"/>
          </a:schemeClr>
        </a:solidFill>
      </dgm:spPr>
      <dgm:t>
        <a:bodyPr/>
        <a:lstStyle/>
        <a:p>
          <a:r>
            <a:rPr lang="es-CO" dirty="0"/>
            <a:t>SOPORTE FALLA ALARMA LUMINOSA</a:t>
          </a:r>
        </a:p>
      </dgm:t>
    </dgm:pt>
    <dgm:pt modelId="{7364E345-ED38-448C-9581-1ACC3D082091}" type="parTrans" cxnId="{9C9CB33F-AC5A-48D0-9DA9-53F30333F4EC}">
      <dgm:prSet/>
      <dgm:spPr/>
      <dgm:t>
        <a:bodyPr/>
        <a:lstStyle/>
        <a:p>
          <a:endParaRPr lang="es-CO"/>
        </a:p>
      </dgm:t>
    </dgm:pt>
    <dgm:pt modelId="{40104243-8D72-43DE-AFC5-DA78A3D5A10D}" type="sibTrans" cxnId="{9C9CB33F-AC5A-48D0-9DA9-53F30333F4EC}">
      <dgm:prSet/>
      <dgm:spPr/>
      <dgm:t>
        <a:bodyPr/>
        <a:lstStyle/>
        <a:p>
          <a:endParaRPr lang="es-CO"/>
        </a:p>
      </dgm:t>
    </dgm:pt>
    <dgm:pt modelId="{F0852D14-F1ED-4979-9A36-B3B936522E57}">
      <dgm:prSet phldrT="[Texto]" custT="1"/>
      <dgm:spPr>
        <a:solidFill>
          <a:schemeClr val="accent6">
            <a:lumMod val="20000"/>
            <a:lumOff val="80000"/>
          </a:schemeClr>
        </a:solidFill>
      </dgm:spPr>
      <dgm:t>
        <a:bodyPr/>
        <a:lstStyle/>
        <a:p>
          <a:pPr algn="just"/>
          <a:r>
            <a:rPr lang="es-CO" sz="1600" b="1" dirty="0">
              <a:solidFill>
                <a:srgbClr val="00B050"/>
              </a:solidFill>
              <a:latin typeface="Arial Narrow" panose="020B0606020202030204" pitchFamily="34" charset="0"/>
            </a:rPr>
            <a:t>CONCENTRADOR BLANCO:</a:t>
          </a:r>
        </a:p>
        <a:p>
          <a:pPr algn="l">
            <a:buFont typeface="Arial" panose="020B0604020202020204" pitchFamily="34" charset="0"/>
            <a:buChar char="•"/>
          </a:pPr>
          <a:r>
            <a:rPr lang="es-CO" sz="1400" dirty="0">
              <a:solidFill>
                <a:schemeClr val="tx1"/>
              </a:solidFill>
              <a:latin typeface="Arial Narrow" panose="020B0606020202030204" pitchFamily="34" charset="0"/>
            </a:rPr>
            <a:t>1. Usuario debe estar en frente del concentrador (Guion #1).</a:t>
          </a:r>
        </a:p>
        <a:p>
          <a:pPr algn="l">
            <a:buFont typeface="Arial" panose="020B0604020202020204" pitchFamily="34" charset="0"/>
            <a:buNone/>
          </a:pPr>
          <a:r>
            <a:rPr lang="es-CO" sz="1400" dirty="0">
              <a:solidFill>
                <a:schemeClr val="tx1"/>
              </a:solidFill>
              <a:latin typeface="Arial Narrow" panose="020B0606020202030204" pitchFamily="34" charset="0"/>
            </a:rPr>
            <a:t>2. Validar conectividad equipo directamente a tomacorriente.</a:t>
          </a:r>
        </a:p>
        <a:p>
          <a:pPr algn="l">
            <a:buFont typeface="Arial" panose="020B0604020202020204" pitchFamily="34" charset="0"/>
            <a:buNone/>
          </a:pPr>
          <a:r>
            <a:rPr lang="es-CO" sz="1400" dirty="0">
              <a:solidFill>
                <a:schemeClr val="tx1"/>
              </a:solidFill>
              <a:latin typeface="Arial Narrow" panose="020B0606020202030204" pitchFamily="34" charset="0"/>
            </a:rPr>
            <a:t>3. Retirar manguera de concentrador al vaso humidificador</a:t>
          </a:r>
        </a:p>
        <a:p>
          <a:pPr algn="l">
            <a:buFont typeface="Arial" panose="020B0604020202020204" pitchFamily="34" charset="0"/>
            <a:buNone/>
          </a:pPr>
          <a:r>
            <a:rPr lang="es-CO" sz="1400" dirty="0">
              <a:solidFill>
                <a:schemeClr val="tx1"/>
              </a:solidFill>
              <a:latin typeface="Arial Narrow" panose="020B0606020202030204" pitchFamily="34" charset="0"/>
            </a:rPr>
            <a:t>4. Esperar de 10 a 15 minutos</a:t>
          </a:r>
        </a:p>
        <a:p>
          <a:pPr algn="l">
            <a:buFont typeface="Arial" panose="020B0604020202020204" pitchFamily="34" charset="0"/>
            <a:buNone/>
          </a:pPr>
          <a:r>
            <a:rPr lang="es-CO" sz="1400" dirty="0">
              <a:solidFill>
                <a:schemeClr val="tx1"/>
              </a:solidFill>
              <a:latin typeface="Arial Narrow" panose="020B0606020202030204" pitchFamily="34" charset="0"/>
            </a:rPr>
            <a:t>5. Si persiste falla programar servicio y notificar distribución</a:t>
          </a:r>
        </a:p>
        <a:p>
          <a:pPr algn="l">
            <a:buFont typeface="Arial" panose="020B0604020202020204" pitchFamily="34" charset="0"/>
            <a:buNone/>
          </a:pPr>
          <a:r>
            <a:rPr lang="es-CO" sz="1400" dirty="0">
              <a:solidFill>
                <a:schemeClr val="tx1"/>
              </a:solidFill>
              <a:latin typeface="Arial Narrow" panose="020B0606020202030204" pitchFamily="34" charset="0"/>
            </a:rPr>
            <a:t>6. Si no persiste falla solicitar desconectar el concentrador de la toma corriente e indicar seguir instrucciones de validación de desechables (guion #2)</a:t>
          </a:r>
        </a:p>
        <a:p>
          <a:pPr algn="l">
            <a:buFont typeface="Arial" panose="020B0604020202020204" pitchFamily="34" charset="0"/>
            <a:buNone/>
          </a:pPr>
          <a:r>
            <a:rPr lang="es-CO" sz="1400" dirty="0">
              <a:solidFill>
                <a:schemeClr val="tx1"/>
              </a:solidFill>
              <a:latin typeface="Arial Narrow" panose="020B0606020202030204" pitchFamily="34" charset="0"/>
            </a:rPr>
            <a:t>7. Si persiste falla programar servicio indicando que el técnico define si es daño de equipo y/o si es por manejo, de ser así se cobra el servicio (registrar observación). </a:t>
          </a:r>
        </a:p>
      </dgm:t>
    </dgm:pt>
    <dgm:pt modelId="{99E74430-1430-4DD7-973A-E1A6CF68D0A0}" type="parTrans" cxnId="{B7A84AA5-FEC3-4199-8C72-138F261A5730}">
      <dgm:prSet/>
      <dgm:spPr/>
      <dgm:t>
        <a:bodyPr/>
        <a:lstStyle/>
        <a:p>
          <a:endParaRPr lang="es-CO"/>
        </a:p>
      </dgm:t>
    </dgm:pt>
    <dgm:pt modelId="{6CC220C3-7052-4377-BA83-FE5F5CC337CB}" type="sibTrans" cxnId="{B7A84AA5-FEC3-4199-8C72-138F261A5730}">
      <dgm:prSet/>
      <dgm:spPr/>
      <dgm:t>
        <a:bodyPr/>
        <a:lstStyle/>
        <a:p>
          <a:endParaRPr lang="es-CO"/>
        </a:p>
      </dgm:t>
    </dgm:pt>
    <dgm:pt modelId="{0C8B12F7-C960-4D57-BCD4-136218A3ACE2}">
      <dgm:prSet phldrT="[Texto]" custT="1"/>
      <dgm:spPr>
        <a:solidFill>
          <a:schemeClr val="accent1">
            <a:lumMod val="40000"/>
            <a:lumOff val="60000"/>
          </a:schemeClr>
        </a:solidFill>
      </dgm:spPr>
      <dgm:t>
        <a:bodyPr/>
        <a:lstStyle/>
        <a:p>
          <a:pPr algn="just"/>
          <a:r>
            <a:rPr lang="es-CO" sz="1400" b="1" dirty="0">
              <a:solidFill>
                <a:schemeClr val="accent1">
                  <a:lumMod val="75000"/>
                </a:schemeClr>
              </a:solidFill>
              <a:latin typeface="Arial Narrow" panose="020B0606020202030204" pitchFamily="34" charset="0"/>
            </a:rPr>
            <a:t>CONCENTRADOR AZUL (Alarma</a:t>
          </a:r>
          <a:r>
            <a:rPr lang="es-CO" sz="1400" b="1" dirty="0">
              <a:solidFill>
                <a:schemeClr val="accent2"/>
              </a:solidFill>
              <a:latin typeface="Arial Narrow" panose="020B0606020202030204" pitchFamily="34" charset="0"/>
            </a:rPr>
            <a:t> amarilla </a:t>
          </a:r>
          <a:r>
            <a:rPr lang="es-CO" sz="1400" b="1" dirty="0">
              <a:solidFill>
                <a:schemeClr val="accent1">
                  <a:lumMod val="75000"/>
                </a:schemeClr>
              </a:solidFill>
              <a:latin typeface="Arial Narrow" panose="020B0606020202030204" pitchFamily="34" charset="0"/>
            </a:rPr>
            <a:t>-</a:t>
          </a:r>
          <a:r>
            <a:rPr lang="es-CO" sz="1400" b="1" dirty="0">
              <a:solidFill>
                <a:schemeClr val="accent2"/>
              </a:solidFill>
              <a:latin typeface="Arial Narrow" panose="020B0606020202030204" pitchFamily="34" charset="0"/>
            </a:rPr>
            <a:t> </a:t>
          </a:r>
          <a:r>
            <a:rPr lang="es-CO" sz="1400" b="1" dirty="0">
              <a:solidFill>
                <a:srgbClr val="FF0000"/>
              </a:solidFill>
              <a:latin typeface="Arial Narrow" panose="020B0606020202030204" pitchFamily="34" charset="0"/>
            </a:rPr>
            <a:t>roja</a:t>
          </a:r>
          <a:r>
            <a:rPr lang="es-CO" sz="1400" b="1" dirty="0">
              <a:solidFill>
                <a:schemeClr val="accent1">
                  <a:lumMod val="75000"/>
                </a:schemeClr>
              </a:solidFill>
              <a:latin typeface="Arial Narrow" panose="020B0606020202030204" pitchFamily="34" charset="0"/>
            </a:rPr>
            <a:t>):</a:t>
          </a:r>
        </a:p>
        <a:p>
          <a:pPr algn="just"/>
          <a:r>
            <a:rPr lang="es-CO" sz="1400" dirty="0">
              <a:solidFill>
                <a:schemeClr val="tx1"/>
              </a:solidFill>
              <a:latin typeface="Arial Narrow" panose="020B0606020202030204" pitchFamily="34" charset="0"/>
            </a:rPr>
            <a:t>1. Usuario debe estar en frente del concentrador (Guion #1).</a:t>
          </a:r>
        </a:p>
        <a:p>
          <a:pPr algn="just"/>
          <a:r>
            <a:rPr lang="es-CO" sz="1400" dirty="0">
              <a:solidFill>
                <a:schemeClr val="tx1"/>
              </a:solidFill>
              <a:latin typeface="Arial Narrow" panose="020B0606020202030204" pitchFamily="34" charset="0"/>
            </a:rPr>
            <a:t>2. Si durante del tiempo de prueba de 10 a 15 minutos., persiste la alarma </a:t>
          </a:r>
          <a:r>
            <a:rPr lang="es-CO" sz="1400" b="1" dirty="0">
              <a:solidFill>
                <a:schemeClr val="accent2"/>
              </a:solidFill>
              <a:latin typeface="Arial Narrow" panose="020B0606020202030204" pitchFamily="34" charset="0"/>
            </a:rPr>
            <a:t>Amarilla </a:t>
          </a:r>
          <a:r>
            <a:rPr lang="es-CO" sz="1400" dirty="0">
              <a:solidFill>
                <a:schemeClr val="tx1"/>
              </a:solidFill>
              <a:latin typeface="Arial Narrow" panose="020B0606020202030204" pitchFamily="34" charset="0"/>
            </a:rPr>
            <a:t> se programa servicio con logística especial ya que el paciente puede seguir utilizando el equipo</a:t>
          </a:r>
        </a:p>
        <a:p>
          <a:pPr algn="just"/>
          <a:r>
            <a:rPr lang="es-CO" sz="1400" dirty="0">
              <a:solidFill>
                <a:schemeClr val="tx1"/>
              </a:solidFill>
              <a:latin typeface="Arial Narrow" panose="020B0606020202030204" pitchFamily="34" charset="0"/>
            </a:rPr>
            <a:t>3. Si durante del tiempo de prueba de 10 a 15 minutos., persiste la alarma </a:t>
          </a:r>
          <a:r>
            <a:rPr lang="es-CO" sz="1400" b="1" dirty="0">
              <a:solidFill>
                <a:srgbClr val="FF0000"/>
              </a:solidFill>
              <a:latin typeface="Arial Narrow" panose="020B0606020202030204" pitchFamily="34" charset="0"/>
            </a:rPr>
            <a:t>Roja</a:t>
          </a:r>
          <a:r>
            <a:rPr lang="es-CO" sz="1400" b="1" dirty="0">
              <a:solidFill>
                <a:schemeClr val="accent2"/>
              </a:solidFill>
              <a:latin typeface="Arial Narrow" panose="020B0606020202030204" pitchFamily="34" charset="0"/>
            </a:rPr>
            <a:t> </a:t>
          </a:r>
          <a:r>
            <a:rPr lang="es-CO" sz="1400" dirty="0">
              <a:solidFill>
                <a:schemeClr val="tx1"/>
              </a:solidFill>
              <a:latin typeface="Arial Narrow" panose="020B0606020202030204" pitchFamily="34" charset="0"/>
            </a:rPr>
            <a:t> validar litros y horas que el paciente utiliza oxigeno y confirmar para cuanto tiempo  le alcanza el cilindro, autorizar uso de cilindro y programar servicio, informar a distribución </a:t>
          </a:r>
        </a:p>
        <a:p>
          <a:pPr algn="just"/>
          <a:r>
            <a:rPr lang="es-CO" sz="1400" dirty="0">
              <a:solidFill>
                <a:schemeClr val="tx1"/>
              </a:solidFill>
              <a:latin typeface="Arial Narrow" panose="020B0606020202030204" pitchFamily="34" charset="0"/>
            </a:rPr>
            <a:t>4. Si durante el tiempo de la prueba el concentrador no presenta ninguna alarma utilizar protocolo guion # 2</a:t>
          </a:r>
        </a:p>
        <a:p>
          <a:pPr algn="just"/>
          <a:r>
            <a:rPr lang="es-CO" sz="1400" dirty="0">
              <a:solidFill>
                <a:schemeClr val="tx1"/>
              </a:solidFill>
              <a:latin typeface="Arial Narrow" panose="020B0606020202030204" pitchFamily="34" charset="0"/>
            </a:rPr>
            <a:t>5. Si persiste falla programar servicio indicando al paciente  que el técnico define si es daño de equipo y/o si es por manejo, de ser así se cobra el servicio (Registrar observación). </a:t>
          </a:r>
          <a:endParaRPr lang="es-CO" sz="1600" dirty="0">
            <a:solidFill>
              <a:schemeClr val="tx1"/>
            </a:solidFill>
            <a:latin typeface="Arial Narrow" panose="020B0606020202030204" pitchFamily="34" charset="0"/>
          </a:endParaRPr>
        </a:p>
      </dgm:t>
    </dgm:pt>
    <dgm:pt modelId="{391A9627-EFF7-47D2-86B5-09118363995B}" type="parTrans" cxnId="{7124A192-90EB-4170-816E-E97EE66DCEF2}">
      <dgm:prSet/>
      <dgm:spPr/>
      <dgm:t>
        <a:bodyPr/>
        <a:lstStyle/>
        <a:p>
          <a:endParaRPr lang="es-CO"/>
        </a:p>
      </dgm:t>
    </dgm:pt>
    <dgm:pt modelId="{D501D00C-12C2-4F23-B682-7D27625333F6}" type="sibTrans" cxnId="{7124A192-90EB-4170-816E-E97EE66DCEF2}">
      <dgm:prSet/>
      <dgm:spPr/>
      <dgm:t>
        <a:bodyPr/>
        <a:lstStyle/>
        <a:p>
          <a:endParaRPr lang="es-CO"/>
        </a:p>
      </dgm:t>
    </dgm:pt>
    <dgm:pt modelId="{68F4FB47-1F82-48BB-9D52-E5D51A7C21AB}">
      <dgm:prSet phldrT="[Texto]" custT="1"/>
      <dgm:spPr>
        <a:solidFill>
          <a:schemeClr val="accent4">
            <a:lumMod val="20000"/>
            <a:lumOff val="80000"/>
          </a:schemeClr>
        </a:solidFill>
      </dgm:spPr>
      <dgm:t>
        <a:bodyPr/>
        <a:lstStyle/>
        <a:p>
          <a:pPr algn="l"/>
          <a:r>
            <a:rPr lang="es-CO" sz="1400" b="1" dirty="0">
              <a:solidFill>
                <a:schemeClr val="accent2"/>
              </a:solidFill>
              <a:latin typeface="Arial Narrow" panose="020B0606020202030204" pitchFamily="34" charset="0"/>
            </a:rPr>
            <a:t>CONCENTRADOR YUYUE – YUWELL COLOR BEIGE (Alarma amarilla ):</a:t>
          </a:r>
        </a:p>
        <a:p>
          <a:pPr algn="l"/>
          <a:r>
            <a:rPr lang="es-CO" sz="1400" dirty="0">
              <a:solidFill>
                <a:schemeClr val="tx1"/>
              </a:solidFill>
              <a:latin typeface="Arial Narrow" panose="020B0606020202030204" pitchFamily="34" charset="0"/>
            </a:rPr>
            <a:t>1. Usuario debe estar en frente del concentrador (Guion #1).</a:t>
          </a:r>
        </a:p>
        <a:p>
          <a:pPr algn="l"/>
          <a:r>
            <a:rPr lang="es-CO" sz="1400" dirty="0">
              <a:solidFill>
                <a:schemeClr val="tx1"/>
              </a:solidFill>
              <a:latin typeface="Arial Narrow" panose="020B0606020202030204" pitchFamily="34" charset="0"/>
            </a:rPr>
            <a:t>2. Si durante del tiempo de prueba de 10 a 15 minutos., persiste la alarma </a:t>
          </a:r>
          <a:r>
            <a:rPr lang="es-CO" sz="1400" b="1" dirty="0">
              <a:solidFill>
                <a:schemeClr val="accent2"/>
              </a:solidFill>
              <a:latin typeface="Arial Narrow" panose="020B0606020202030204" pitchFamily="34" charset="0"/>
            </a:rPr>
            <a:t>Amarilla </a:t>
          </a:r>
          <a:r>
            <a:rPr lang="es-CO" sz="1400" dirty="0">
              <a:solidFill>
                <a:schemeClr val="tx1"/>
              </a:solidFill>
              <a:latin typeface="Arial Narrow" panose="020B0606020202030204" pitchFamily="34" charset="0"/>
            </a:rPr>
            <a:t> se programa servicio con logística especial ya que el paciente puede seguir utilizando el equipo.</a:t>
          </a:r>
        </a:p>
        <a:p>
          <a:pPr algn="l"/>
          <a:r>
            <a:rPr lang="es-CO" sz="1400" dirty="0">
              <a:solidFill>
                <a:schemeClr val="tx1"/>
              </a:solidFill>
              <a:latin typeface="Arial Narrow" panose="020B0606020202030204" pitchFamily="34" charset="0"/>
            </a:rPr>
            <a:t>4. Si durante el tiempo de la prueba el concentrador no presenta ninguna alarma utilizar protocolo guion # 2</a:t>
          </a:r>
        </a:p>
        <a:p>
          <a:pPr algn="l"/>
          <a:r>
            <a:rPr lang="es-CO" sz="1400" dirty="0">
              <a:solidFill>
                <a:schemeClr val="tx1"/>
              </a:solidFill>
              <a:latin typeface="Arial Narrow" panose="020B0606020202030204" pitchFamily="34" charset="0"/>
            </a:rPr>
            <a:t>5. Si persiste falla programar servicio indicando al paciente que el técnico define si es daño de equipo y/o si es por manejo, de ser así se cobra el servicio (Registrar observación). </a:t>
          </a:r>
        </a:p>
      </dgm:t>
    </dgm:pt>
    <dgm:pt modelId="{36783F74-0991-4977-B5A0-5F94BAD485D9}" type="parTrans" cxnId="{4C0253BB-B0ED-4070-8285-B8B1A5E1A5BA}">
      <dgm:prSet/>
      <dgm:spPr/>
      <dgm:t>
        <a:bodyPr/>
        <a:lstStyle/>
        <a:p>
          <a:endParaRPr lang="es-CO"/>
        </a:p>
      </dgm:t>
    </dgm:pt>
    <dgm:pt modelId="{312C29F8-63CD-4BE3-B96B-78696DAB5A16}" type="sibTrans" cxnId="{4C0253BB-B0ED-4070-8285-B8B1A5E1A5BA}">
      <dgm:prSet/>
      <dgm:spPr/>
      <dgm:t>
        <a:bodyPr/>
        <a:lstStyle/>
        <a:p>
          <a:endParaRPr lang="es-CO"/>
        </a:p>
      </dgm:t>
    </dgm:pt>
    <dgm:pt modelId="{A5A3582F-78BA-431C-9AFF-016DD8A55934}" type="pres">
      <dgm:prSet presAssocID="{13167B0E-BBF0-492D-B1B1-02253E35A970}" presName="composite" presStyleCnt="0">
        <dgm:presLayoutVars>
          <dgm:chMax val="1"/>
          <dgm:dir/>
          <dgm:resizeHandles val="exact"/>
        </dgm:presLayoutVars>
      </dgm:prSet>
      <dgm:spPr/>
    </dgm:pt>
    <dgm:pt modelId="{7D21AFA4-26D7-458A-8EFC-66160AC1E07A}" type="pres">
      <dgm:prSet presAssocID="{3A5A2076-AE70-49D9-86AD-C1680580AAD1}" presName="roof" presStyleLbl="dkBgShp" presStyleIdx="0" presStyleCnt="2" custScaleY="36039"/>
      <dgm:spPr/>
    </dgm:pt>
    <dgm:pt modelId="{CEDC3FE4-CD98-48C0-A84A-638CB654CEB2}" type="pres">
      <dgm:prSet presAssocID="{3A5A2076-AE70-49D9-86AD-C1680580AAD1}" presName="pillars" presStyleCnt="0"/>
      <dgm:spPr/>
    </dgm:pt>
    <dgm:pt modelId="{4CE8E230-B98C-468D-96DF-96AA8A2FC8E4}" type="pres">
      <dgm:prSet presAssocID="{3A5A2076-AE70-49D9-86AD-C1680580AAD1}" presName="pillar1" presStyleLbl="node1" presStyleIdx="0" presStyleCnt="3" custScaleY="99852">
        <dgm:presLayoutVars>
          <dgm:bulletEnabled val="1"/>
        </dgm:presLayoutVars>
      </dgm:prSet>
      <dgm:spPr/>
    </dgm:pt>
    <dgm:pt modelId="{4C8D7CC9-D38E-45D5-83F5-4743302FE0A8}" type="pres">
      <dgm:prSet presAssocID="{0C8B12F7-C960-4D57-BCD4-136218A3ACE2}" presName="pillarX" presStyleLbl="node1" presStyleIdx="1" presStyleCnt="3" custScaleY="100589">
        <dgm:presLayoutVars>
          <dgm:bulletEnabled val="1"/>
        </dgm:presLayoutVars>
      </dgm:prSet>
      <dgm:spPr/>
    </dgm:pt>
    <dgm:pt modelId="{2C92BAAD-178D-4FC6-B0D6-562710CB4582}" type="pres">
      <dgm:prSet presAssocID="{68F4FB47-1F82-48BB-9D52-E5D51A7C21AB}" presName="pillarX" presStyleLbl="node1" presStyleIdx="2" presStyleCnt="3" custScaleY="102495">
        <dgm:presLayoutVars>
          <dgm:bulletEnabled val="1"/>
        </dgm:presLayoutVars>
      </dgm:prSet>
      <dgm:spPr/>
    </dgm:pt>
    <dgm:pt modelId="{80B93911-99C9-49D6-99A5-D59F56AA376D}" type="pres">
      <dgm:prSet presAssocID="{3A5A2076-AE70-49D9-86AD-C1680580AAD1}" presName="base" presStyleLbl="dkBgShp" presStyleIdx="1" presStyleCnt="2"/>
      <dgm:spPr>
        <a:solidFill>
          <a:schemeClr val="tx2">
            <a:lumMod val="60000"/>
            <a:lumOff val="40000"/>
          </a:schemeClr>
        </a:solidFill>
        <a:ln>
          <a:solidFill>
            <a:schemeClr val="tx2"/>
          </a:solidFill>
        </a:ln>
      </dgm:spPr>
    </dgm:pt>
  </dgm:ptLst>
  <dgm:cxnLst>
    <dgm:cxn modelId="{E6B41E0B-CFC1-48A8-8C8B-11603CF3B4C6}" type="presOf" srcId="{68F4FB47-1F82-48BB-9D52-E5D51A7C21AB}" destId="{2C92BAAD-178D-4FC6-B0D6-562710CB4582}" srcOrd="0" destOrd="0" presId="urn:microsoft.com/office/officeart/2005/8/layout/hList3"/>
    <dgm:cxn modelId="{9C9CB33F-AC5A-48D0-9DA9-53F30333F4EC}" srcId="{13167B0E-BBF0-492D-B1B1-02253E35A970}" destId="{3A5A2076-AE70-49D9-86AD-C1680580AAD1}" srcOrd="0" destOrd="0" parTransId="{7364E345-ED38-448C-9581-1ACC3D082091}" sibTransId="{40104243-8D72-43DE-AFC5-DA78A3D5A10D}"/>
    <dgm:cxn modelId="{8D468647-63F6-4C4B-8FB0-DEF6357A1ABF}" type="presOf" srcId="{0C8B12F7-C960-4D57-BCD4-136218A3ACE2}" destId="{4C8D7CC9-D38E-45D5-83F5-4743302FE0A8}" srcOrd="0" destOrd="0" presId="urn:microsoft.com/office/officeart/2005/8/layout/hList3"/>
    <dgm:cxn modelId="{DCA66A73-80BF-48F4-9A18-A5E9455BBDD1}" type="presOf" srcId="{3A5A2076-AE70-49D9-86AD-C1680580AAD1}" destId="{7D21AFA4-26D7-458A-8EFC-66160AC1E07A}" srcOrd="0" destOrd="0" presId="urn:microsoft.com/office/officeart/2005/8/layout/hList3"/>
    <dgm:cxn modelId="{9528F078-4D4E-4738-9DEF-105669CBD687}" type="presOf" srcId="{13167B0E-BBF0-492D-B1B1-02253E35A970}" destId="{A5A3582F-78BA-431C-9AFF-016DD8A55934}" srcOrd="0" destOrd="0" presId="urn:microsoft.com/office/officeart/2005/8/layout/hList3"/>
    <dgm:cxn modelId="{4D65C359-DDFA-42BB-A6A7-C3FFDF430803}" type="presOf" srcId="{F0852D14-F1ED-4979-9A36-B3B936522E57}" destId="{4CE8E230-B98C-468D-96DF-96AA8A2FC8E4}" srcOrd="0" destOrd="0" presId="urn:microsoft.com/office/officeart/2005/8/layout/hList3"/>
    <dgm:cxn modelId="{7124A192-90EB-4170-816E-E97EE66DCEF2}" srcId="{3A5A2076-AE70-49D9-86AD-C1680580AAD1}" destId="{0C8B12F7-C960-4D57-BCD4-136218A3ACE2}" srcOrd="1" destOrd="0" parTransId="{391A9627-EFF7-47D2-86B5-09118363995B}" sibTransId="{D501D00C-12C2-4F23-B682-7D27625333F6}"/>
    <dgm:cxn modelId="{B7A84AA5-FEC3-4199-8C72-138F261A5730}" srcId="{3A5A2076-AE70-49D9-86AD-C1680580AAD1}" destId="{F0852D14-F1ED-4979-9A36-B3B936522E57}" srcOrd="0" destOrd="0" parTransId="{99E74430-1430-4DD7-973A-E1A6CF68D0A0}" sibTransId="{6CC220C3-7052-4377-BA83-FE5F5CC337CB}"/>
    <dgm:cxn modelId="{4C0253BB-B0ED-4070-8285-B8B1A5E1A5BA}" srcId="{3A5A2076-AE70-49D9-86AD-C1680580AAD1}" destId="{68F4FB47-1F82-48BB-9D52-E5D51A7C21AB}" srcOrd="2" destOrd="0" parTransId="{36783F74-0991-4977-B5A0-5F94BAD485D9}" sibTransId="{312C29F8-63CD-4BE3-B96B-78696DAB5A16}"/>
    <dgm:cxn modelId="{B37A31FD-D05F-4E6E-9966-84F4F48E48B2}" type="presParOf" srcId="{A5A3582F-78BA-431C-9AFF-016DD8A55934}" destId="{7D21AFA4-26D7-458A-8EFC-66160AC1E07A}" srcOrd="0" destOrd="0" presId="urn:microsoft.com/office/officeart/2005/8/layout/hList3"/>
    <dgm:cxn modelId="{8E83540E-4892-488C-A333-CD37ABC0F9C5}" type="presParOf" srcId="{A5A3582F-78BA-431C-9AFF-016DD8A55934}" destId="{CEDC3FE4-CD98-48C0-A84A-638CB654CEB2}" srcOrd="1" destOrd="0" presId="urn:microsoft.com/office/officeart/2005/8/layout/hList3"/>
    <dgm:cxn modelId="{3C1230A9-0A1A-4FFC-B728-D2FCB51C5E53}" type="presParOf" srcId="{CEDC3FE4-CD98-48C0-A84A-638CB654CEB2}" destId="{4CE8E230-B98C-468D-96DF-96AA8A2FC8E4}" srcOrd="0" destOrd="0" presId="urn:microsoft.com/office/officeart/2005/8/layout/hList3"/>
    <dgm:cxn modelId="{3029DA1A-C728-44EA-99B4-377C8FA02607}" type="presParOf" srcId="{CEDC3FE4-CD98-48C0-A84A-638CB654CEB2}" destId="{4C8D7CC9-D38E-45D5-83F5-4743302FE0A8}" srcOrd="1" destOrd="0" presId="urn:microsoft.com/office/officeart/2005/8/layout/hList3"/>
    <dgm:cxn modelId="{8F9A0A3D-3645-4A7C-AFFD-CDEB1C7E4F46}" type="presParOf" srcId="{CEDC3FE4-CD98-48C0-A84A-638CB654CEB2}" destId="{2C92BAAD-178D-4FC6-B0D6-562710CB4582}" srcOrd="2" destOrd="0" presId="urn:microsoft.com/office/officeart/2005/8/layout/hList3"/>
    <dgm:cxn modelId="{DDCCD404-09C6-4680-A6D7-2D741B1AC996}" type="presParOf" srcId="{A5A3582F-78BA-431C-9AFF-016DD8A55934}" destId="{80B93911-99C9-49D6-99A5-D59F56AA376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1AFA4-26D7-458A-8EFC-66160AC1E07A}">
      <dsp:nvSpPr>
        <dsp:cNvPr id="0" name=""/>
        <dsp:cNvSpPr/>
      </dsp:nvSpPr>
      <dsp:spPr>
        <a:xfrm>
          <a:off x="0" y="288381"/>
          <a:ext cx="11165305" cy="649957"/>
        </a:xfrm>
        <a:prstGeom prst="rect">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SOPORTE FALLA ALARMA LUMINOSA</a:t>
          </a:r>
        </a:p>
      </dsp:txBody>
      <dsp:txXfrm>
        <a:off x="0" y="288381"/>
        <a:ext cx="11165305" cy="649957"/>
      </dsp:txXfrm>
    </dsp:sp>
    <dsp:sp modelId="{4CE8E230-B98C-468D-96DF-96AA8A2FC8E4}">
      <dsp:nvSpPr>
        <dsp:cNvPr id="0" name=""/>
        <dsp:cNvSpPr/>
      </dsp:nvSpPr>
      <dsp:spPr>
        <a:xfrm>
          <a:off x="5451" y="1517904"/>
          <a:ext cx="3718133" cy="3781709"/>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rgbClr val="00B050"/>
              </a:solidFill>
              <a:latin typeface="Arial Narrow" panose="020B0606020202030204" pitchFamily="34" charset="0"/>
            </a:rPr>
            <a:t>CONCENTRADOR BLANCO:</a:t>
          </a:r>
        </a:p>
        <a:p>
          <a:pPr marL="0" lvl="0" indent="0" algn="l" defTabSz="711200">
            <a:lnSpc>
              <a:spcPct val="90000"/>
            </a:lnSpc>
            <a:spcBef>
              <a:spcPct val="0"/>
            </a:spcBef>
            <a:spcAft>
              <a:spcPct val="35000"/>
            </a:spcAft>
            <a:buFont typeface="Arial" panose="020B0604020202020204" pitchFamily="34" charset="0"/>
            <a:buNone/>
          </a:pPr>
          <a:r>
            <a:rPr lang="es-CO" sz="1400" kern="1200" dirty="0">
              <a:solidFill>
                <a:schemeClr val="tx1"/>
              </a:solidFill>
              <a:latin typeface="Arial Narrow" panose="020B0606020202030204" pitchFamily="34" charset="0"/>
            </a:rPr>
            <a:t>1. Usuario debe estar en frente del concentrador (Guion #1).</a:t>
          </a:r>
        </a:p>
        <a:p>
          <a:pPr marL="0" lvl="0" indent="0" algn="l" defTabSz="711200">
            <a:lnSpc>
              <a:spcPct val="90000"/>
            </a:lnSpc>
            <a:spcBef>
              <a:spcPct val="0"/>
            </a:spcBef>
            <a:spcAft>
              <a:spcPct val="35000"/>
            </a:spcAft>
            <a:buFont typeface="Arial" panose="020B0604020202020204" pitchFamily="34" charset="0"/>
            <a:buNone/>
          </a:pPr>
          <a:r>
            <a:rPr lang="es-CO" sz="1400" kern="1200" dirty="0">
              <a:solidFill>
                <a:schemeClr val="tx1"/>
              </a:solidFill>
              <a:latin typeface="Arial Narrow" panose="020B0606020202030204" pitchFamily="34" charset="0"/>
            </a:rPr>
            <a:t>2. Validar conectividad equipo directamente a tomacorriente.</a:t>
          </a:r>
        </a:p>
        <a:p>
          <a:pPr marL="0" lvl="0" indent="0" algn="l" defTabSz="711200">
            <a:lnSpc>
              <a:spcPct val="90000"/>
            </a:lnSpc>
            <a:spcBef>
              <a:spcPct val="0"/>
            </a:spcBef>
            <a:spcAft>
              <a:spcPct val="35000"/>
            </a:spcAft>
            <a:buFont typeface="Arial" panose="020B0604020202020204" pitchFamily="34" charset="0"/>
            <a:buNone/>
          </a:pPr>
          <a:r>
            <a:rPr lang="es-CO" sz="1400" kern="1200" dirty="0">
              <a:solidFill>
                <a:schemeClr val="tx1"/>
              </a:solidFill>
              <a:latin typeface="Arial Narrow" panose="020B0606020202030204" pitchFamily="34" charset="0"/>
            </a:rPr>
            <a:t>3. Retirar manguera de concentrador al vaso humidificador</a:t>
          </a:r>
        </a:p>
        <a:p>
          <a:pPr marL="0" lvl="0" indent="0" algn="l" defTabSz="711200">
            <a:lnSpc>
              <a:spcPct val="90000"/>
            </a:lnSpc>
            <a:spcBef>
              <a:spcPct val="0"/>
            </a:spcBef>
            <a:spcAft>
              <a:spcPct val="35000"/>
            </a:spcAft>
            <a:buFont typeface="Arial" panose="020B0604020202020204" pitchFamily="34" charset="0"/>
            <a:buNone/>
          </a:pPr>
          <a:r>
            <a:rPr lang="es-CO" sz="1400" kern="1200" dirty="0">
              <a:solidFill>
                <a:schemeClr val="tx1"/>
              </a:solidFill>
              <a:latin typeface="Arial Narrow" panose="020B0606020202030204" pitchFamily="34" charset="0"/>
            </a:rPr>
            <a:t>4. Esperar de 10 a 15 minutos</a:t>
          </a:r>
        </a:p>
        <a:p>
          <a:pPr marL="0" lvl="0" indent="0" algn="l" defTabSz="711200">
            <a:lnSpc>
              <a:spcPct val="90000"/>
            </a:lnSpc>
            <a:spcBef>
              <a:spcPct val="0"/>
            </a:spcBef>
            <a:spcAft>
              <a:spcPct val="35000"/>
            </a:spcAft>
            <a:buFont typeface="Arial" panose="020B0604020202020204" pitchFamily="34" charset="0"/>
            <a:buNone/>
          </a:pPr>
          <a:r>
            <a:rPr lang="es-CO" sz="1400" kern="1200" dirty="0">
              <a:solidFill>
                <a:schemeClr val="tx1"/>
              </a:solidFill>
              <a:latin typeface="Arial Narrow" panose="020B0606020202030204" pitchFamily="34" charset="0"/>
            </a:rPr>
            <a:t>5. Si persiste falla programar servicio y notificar distribución</a:t>
          </a:r>
        </a:p>
        <a:p>
          <a:pPr marL="0" lvl="0" indent="0" algn="l" defTabSz="711200">
            <a:lnSpc>
              <a:spcPct val="90000"/>
            </a:lnSpc>
            <a:spcBef>
              <a:spcPct val="0"/>
            </a:spcBef>
            <a:spcAft>
              <a:spcPct val="35000"/>
            </a:spcAft>
            <a:buFont typeface="Arial" panose="020B0604020202020204" pitchFamily="34" charset="0"/>
            <a:buNone/>
          </a:pPr>
          <a:r>
            <a:rPr lang="es-CO" sz="1400" kern="1200" dirty="0">
              <a:solidFill>
                <a:schemeClr val="tx1"/>
              </a:solidFill>
              <a:latin typeface="Arial Narrow" panose="020B0606020202030204" pitchFamily="34" charset="0"/>
            </a:rPr>
            <a:t>6. Si no persiste falla solicitar desconectar el concentrador de la toma corriente e indicar seguir instrucciones de validación de desechables (guion #2)</a:t>
          </a:r>
        </a:p>
        <a:p>
          <a:pPr marL="0" lvl="0" indent="0" algn="l" defTabSz="711200">
            <a:lnSpc>
              <a:spcPct val="90000"/>
            </a:lnSpc>
            <a:spcBef>
              <a:spcPct val="0"/>
            </a:spcBef>
            <a:spcAft>
              <a:spcPct val="35000"/>
            </a:spcAft>
            <a:buFont typeface="Arial" panose="020B0604020202020204" pitchFamily="34" charset="0"/>
            <a:buNone/>
          </a:pPr>
          <a:r>
            <a:rPr lang="es-CO" sz="1400" kern="1200" dirty="0">
              <a:solidFill>
                <a:schemeClr val="tx1"/>
              </a:solidFill>
              <a:latin typeface="Arial Narrow" panose="020B0606020202030204" pitchFamily="34" charset="0"/>
            </a:rPr>
            <a:t>7. Si persiste falla programar servicio indicando que el técnico define si es daño de equipo y/o si es por manejo, de ser así se cobra el servicio (registrar observación). </a:t>
          </a:r>
        </a:p>
      </dsp:txBody>
      <dsp:txXfrm>
        <a:off x="5451" y="1517904"/>
        <a:ext cx="3718133" cy="3781709"/>
      </dsp:txXfrm>
    </dsp:sp>
    <dsp:sp modelId="{4C8D7CC9-D38E-45D5-83F5-4743302FE0A8}">
      <dsp:nvSpPr>
        <dsp:cNvPr id="0" name=""/>
        <dsp:cNvSpPr/>
      </dsp:nvSpPr>
      <dsp:spPr>
        <a:xfrm>
          <a:off x="3723585" y="1503948"/>
          <a:ext cx="3718133" cy="380962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CO" sz="1400" b="1" kern="1200" dirty="0">
              <a:solidFill>
                <a:schemeClr val="accent1">
                  <a:lumMod val="75000"/>
                </a:schemeClr>
              </a:solidFill>
              <a:latin typeface="Arial Narrow" panose="020B0606020202030204" pitchFamily="34" charset="0"/>
            </a:rPr>
            <a:t>CONCENTRADOR AZUL (Alarma</a:t>
          </a:r>
          <a:r>
            <a:rPr lang="es-CO" sz="1400" b="1" kern="1200" dirty="0">
              <a:solidFill>
                <a:schemeClr val="accent2"/>
              </a:solidFill>
              <a:latin typeface="Arial Narrow" panose="020B0606020202030204" pitchFamily="34" charset="0"/>
            </a:rPr>
            <a:t> amarilla </a:t>
          </a:r>
          <a:r>
            <a:rPr lang="es-CO" sz="1400" b="1" kern="1200" dirty="0">
              <a:solidFill>
                <a:schemeClr val="accent1">
                  <a:lumMod val="75000"/>
                </a:schemeClr>
              </a:solidFill>
              <a:latin typeface="Arial Narrow" panose="020B0606020202030204" pitchFamily="34" charset="0"/>
            </a:rPr>
            <a:t>-</a:t>
          </a:r>
          <a:r>
            <a:rPr lang="es-CO" sz="1400" b="1" kern="1200" dirty="0">
              <a:solidFill>
                <a:schemeClr val="accent2"/>
              </a:solidFill>
              <a:latin typeface="Arial Narrow" panose="020B0606020202030204" pitchFamily="34" charset="0"/>
            </a:rPr>
            <a:t> </a:t>
          </a:r>
          <a:r>
            <a:rPr lang="es-CO" sz="1400" b="1" kern="1200" dirty="0">
              <a:solidFill>
                <a:srgbClr val="FF0000"/>
              </a:solidFill>
              <a:latin typeface="Arial Narrow" panose="020B0606020202030204" pitchFamily="34" charset="0"/>
            </a:rPr>
            <a:t>roja</a:t>
          </a:r>
          <a:r>
            <a:rPr lang="es-CO" sz="1400" b="1" kern="1200" dirty="0">
              <a:solidFill>
                <a:schemeClr val="accent1">
                  <a:lumMod val="75000"/>
                </a:schemeClr>
              </a:solidFill>
              <a:latin typeface="Arial Narrow" panose="020B0606020202030204" pitchFamily="34" charset="0"/>
            </a:rPr>
            <a:t>):</a:t>
          </a:r>
        </a:p>
        <a:p>
          <a:pPr marL="0" lvl="0" indent="0" algn="just" defTabSz="622300">
            <a:lnSpc>
              <a:spcPct val="90000"/>
            </a:lnSpc>
            <a:spcBef>
              <a:spcPct val="0"/>
            </a:spcBef>
            <a:spcAft>
              <a:spcPct val="35000"/>
            </a:spcAft>
            <a:buNone/>
          </a:pPr>
          <a:r>
            <a:rPr lang="es-CO" sz="1400" kern="1200" dirty="0">
              <a:solidFill>
                <a:schemeClr val="tx1"/>
              </a:solidFill>
              <a:latin typeface="Arial Narrow" panose="020B0606020202030204" pitchFamily="34" charset="0"/>
            </a:rPr>
            <a:t>1. Usuario debe estar en frente del concentrador (Guion #1).</a:t>
          </a:r>
        </a:p>
        <a:p>
          <a:pPr marL="0" lvl="0" indent="0" algn="just" defTabSz="622300">
            <a:lnSpc>
              <a:spcPct val="90000"/>
            </a:lnSpc>
            <a:spcBef>
              <a:spcPct val="0"/>
            </a:spcBef>
            <a:spcAft>
              <a:spcPct val="35000"/>
            </a:spcAft>
            <a:buNone/>
          </a:pPr>
          <a:r>
            <a:rPr lang="es-CO" sz="1400" kern="1200" dirty="0">
              <a:solidFill>
                <a:schemeClr val="tx1"/>
              </a:solidFill>
              <a:latin typeface="Arial Narrow" panose="020B0606020202030204" pitchFamily="34" charset="0"/>
            </a:rPr>
            <a:t>2. Si durante del tiempo de prueba de 10 a 15 minutos., persiste la alarma </a:t>
          </a:r>
          <a:r>
            <a:rPr lang="es-CO" sz="1400" b="1" kern="1200" dirty="0">
              <a:solidFill>
                <a:schemeClr val="accent2"/>
              </a:solidFill>
              <a:latin typeface="Arial Narrow" panose="020B0606020202030204" pitchFamily="34" charset="0"/>
            </a:rPr>
            <a:t>Amarilla </a:t>
          </a:r>
          <a:r>
            <a:rPr lang="es-CO" sz="1400" kern="1200" dirty="0">
              <a:solidFill>
                <a:schemeClr val="tx1"/>
              </a:solidFill>
              <a:latin typeface="Arial Narrow" panose="020B0606020202030204" pitchFamily="34" charset="0"/>
            </a:rPr>
            <a:t> se programa servicio con logística especial ya que el paciente puede seguir utilizando el equipo</a:t>
          </a:r>
        </a:p>
        <a:p>
          <a:pPr marL="0" lvl="0" indent="0" algn="just" defTabSz="622300">
            <a:lnSpc>
              <a:spcPct val="90000"/>
            </a:lnSpc>
            <a:spcBef>
              <a:spcPct val="0"/>
            </a:spcBef>
            <a:spcAft>
              <a:spcPct val="35000"/>
            </a:spcAft>
            <a:buNone/>
          </a:pPr>
          <a:r>
            <a:rPr lang="es-CO" sz="1400" kern="1200" dirty="0">
              <a:solidFill>
                <a:schemeClr val="tx1"/>
              </a:solidFill>
              <a:latin typeface="Arial Narrow" panose="020B0606020202030204" pitchFamily="34" charset="0"/>
            </a:rPr>
            <a:t>3. Si durante del tiempo de prueba de 10 a 15 minutos., persiste la alarma </a:t>
          </a:r>
          <a:r>
            <a:rPr lang="es-CO" sz="1400" b="1" kern="1200" dirty="0">
              <a:solidFill>
                <a:srgbClr val="FF0000"/>
              </a:solidFill>
              <a:latin typeface="Arial Narrow" panose="020B0606020202030204" pitchFamily="34" charset="0"/>
            </a:rPr>
            <a:t>Roja</a:t>
          </a:r>
          <a:r>
            <a:rPr lang="es-CO" sz="1400" b="1" kern="1200" dirty="0">
              <a:solidFill>
                <a:schemeClr val="accent2"/>
              </a:solidFill>
              <a:latin typeface="Arial Narrow" panose="020B0606020202030204" pitchFamily="34" charset="0"/>
            </a:rPr>
            <a:t> </a:t>
          </a:r>
          <a:r>
            <a:rPr lang="es-CO" sz="1400" kern="1200" dirty="0">
              <a:solidFill>
                <a:schemeClr val="tx1"/>
              </a:solidFill>
              <a:latin typeface="Arial Narrow" panose="020B0606020202030204" pitchFamily="34" charset="0"/>
            </a:rPr>
            <a:t> validar litros y horas que el paciente utiliza oxigeno y confirmar para cuanto tiempo  le alcanza el cilindro, autorizar uso de cilindro y programar servicio, informar a distribución </a:t>
          </a:r>
        </a:p>
        <a:p>
          <a:pPr marL="0" lvl="0" indent="0" algn="just" defTabSz="622300">
            <a:lnSpc>
              <a:spcPct val="90000"/>
            </a:lnSpc>
            <a:spcBef>
              <a:spcPct val="0"/>
            </a:spcBef>
            <a:spcAft>
              <a:spcPct val="35000"/>
            </a:spcAft>
            <a:buNone/>
          </a:pPr>
          <a:r>
            <a:rPr lang="es-CO" sz="1400" kern="1200" dirty="0">
              <a:solidFill>
                <a:schemeClr val="tx1"/>
              </a:solidFill>
              <a:latin typeface="Arial Narrow" panose="020B0606020202030204" pitchFamily="34" charset="0"/>
            </a:rPr>
            <a:t>4. Si durante el tiempo de la prueba el concentrador no presenta ninguna alarma utilizar protocolo guion # 2</a:t>
          </a:r>
        </a:p>
        <a:p>
          <a:pPr marL="0" lvl="0" indent="0" algn="just" defTabSz="622300">
            <a:lnSpc>
              <a:spcPct val="90000"/>
            </a:lnSpc>
            <a:spcBef>
              <a:spcPct val="0"/>
            </a:spcBef>
            <a:spcAft>
              <a:spcPct val="35000"/>
            </a:spcAft>
            <a:buNone/>
          </a:pPr>
          <a:r>
            <a:rPr lang="es-CO" sz="1400" kern="1200" dirty="0">
              <a:solidFill>
                <a:schemeClr val="tx1"/>
              </a:solidFill>
              <a:latin typeface="Arial Narrow" panose="020B0606020202030204" pitchFamily="34" charset="0"/>
            </a:rPr>
            <a:t>5. Si persiste falla programar servicio indicando al paciente  que el técnico define si es daño de equipo y/o si es por manejo, de ser así se cobra el servicio (Registrar observación). </a:t>
          </a:r>
          <a:endParaRPr lang="es-CO" sz="1600" kern="1200" dirty="0">
            <a:solidFill>
              <a:schemeClr val="tx1"/>
            </a:solidFill>
            <a:latin typeface="Arial Narrow" panose="020B0606020202030204" pitchFamily="34" charset="0"/>
          </a:endParaRPr>
        </a:p>
      </dsp:txBody>
      <dsp:txXfrm>
        <a:off x="3723585" y="1503948"/>
        <a:ext cx="3718133" cy="3809622"/>
      </dsp:txXfrm>
    </dsp:sp>
    <dsp:sp modelId="{2C92BAAD-178D-4FC6-B0D6-562710CB4582}">
      <dsp:nvSpPr>
        <dsp:cNvPr id="0" name=""/>
        <dsp:cNvSpPr/>
      </dsp:nvSpPr>
      <dsp:spPr>
        <a:xfrm>
          <a:off x="7441719" y="1467855"/>
          <a:ext cx="3718133" cy="3881808"/>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chemeClr val="accent2"/>
              </a:solidFill>
              <a:latin typeface="Arial Narrow" panose="020B0606020202030204" pitchFamily="34" charset="0"/>
            </a:rPr>
            <a:t>CONCENTRADOR YUYUE – YUWELL COLOR BEIGE (Alarma amarilla ):</a:t>
          </a:r>
        </a:p>
        <a:p>
          <a:pPr marL="0" lvl="0" indent="0" algn="l" defTabSz="622300">
            <a:lnSpc>
              <a:spcPct val="90000"/>
            </a:lnSpc>
            <a:spcBef>
              <a:spcPct val="0"/>
            </a:spcBef>
            <a:spcAft>
              <a:spcPct val="35000"/>
            </a:spcAft>
            <a:buNone/>
          </a:pPr>
          <a:r>
            <a:rPr lang="es-CO" sz="1400" kern="1200" dirty="0">
              <a:solidFill>
                <a:schemeClr val="tx1"/>
              </a:solidFill>
              <a:latin typeface="Arial Narrow" panose="020B0606020202030204" pitchFamily="34" charset="0"/>
            </a:rPr>
            <a:t>1. Usuario debe estar en frente del concentrador (Guion #1).</a:t>
          </a:r>
        </a:p>
        <a:p>
          <a:pPr marL="0" lvl="0" indent="0" algn="l" defTabSz="622300">
            <a:lnSpc>
              <a:spcPct val="90000"/>
            </a:lnSpc>
            <a:spcBef>
              <a:spcPct val="0"/>
            </a:spcBef>
            <a:spcAft>
              <a:spcPct val="35000"/>
            </a:spcAft>
            <a:buNone/>
          </a:pPr>
          <a:r>
            <a:rPr lang="es-CO" sz="1400" kern="1200" dirty="0">
              <a:solidFill>
                <a:schemeClr val="tx1"/>
              </a:solidFill>
              <a:latin typeface="Arial Narrow" panose="020B0606020202030204" pitchFamily="34" charset="0"/>
            </a:rPr>
            <a:t>2. Si durante del tiempo de prueba de 10 a 15 minutos., persiste la alarma </a:t>
          </a:r>
          <a:r>
            <a:rPr lang="es-CO" sz="1400" b="1" kern="1200" dirty="0">
              <a:solidFill>
                <a:schemeClr val="accent2"/>
              </a:solidFill>
              <a:latin typeface="Arial Narrow" panose="020B0606020202030204" pitchFamily="34" charset="0"/>
            </a:rPr>
            <a:t>Amarilla </a:t>
          </a:r>
          <a:r>
            <a:rPr lang="es-CO" sz="1400" kern="1200" dirty="0">
              <a:solidFill>
                <a:schemeClr val="tx1"/>
              </a:solidFill>
              <a:latin typeface="Arial Narrow" panose="020B0606020202030204" pitchFamily="34" charset="0"/>
            </a:rPr>
            <a:t> se programa servicio con logística especial ya que el paciente puede seguir utilizando el equipo.</a:t>
          </a:r>
        </a:p>
        <a:p>
          <a:pPr marL="0" lvl="0" indent="0" algn="l" defTabSz="622300">
            <a:lnSpc>
              <a:spcPct val="90000"/>
            </a:lnSpc>
            <a:spcBef>
              <a:spcPct val="0"/>
            </a:spcBef>
            <a:spcAft>
              <a:spcPct val="35000"/>
            </a:spcAft>
            <a:buNone/>
          </a:pPr>
          <a:r>
            <a:rPr lang="es-CO" sz="1400" kern="1200" dirty="0">
              <a:solidFill>
                <a:schemeClr val="tx1"/>
              </a:solidFill>
              <a:latin typeface="Arial Narrow" panose="020B0606020202030204" pitchFamily="34" charset="0"/>
            </a:rPr>
            <a:t>4. Si durante el tiempo de la prueba el concentrador no presenta ninguna alarma utilizar protocolo guion # 2</a:t>
          </a:r>
        </a:p>
        <a:p>
          <a:pPr marL="0" lvl="0" indent="0" algn="l" defTabSz="622300">
            <a:lnSpc>
              <a:spcPct val="90000"/>
            </a:lnSpc>
            <a:spcBef>
              <a:spcPct val="0"/>
            </a:spcBef>
            <a:spcAft>
              <a:spcPct val="35000"/>
            </a:spcAft>
            <a:buNone/>
          </a:pPr>
          <a:r>
            <a:rPr lang="es-CO" sz="1400" kern="1200" dirty="0">
              <a:solidFill>
                <a:schemeClr val="tx1"/>
              </a:solidFill>
              <a:latin typeface="Arial Narrow" panose="020B0606020202030204" pitchFamily="34" charset="0"/>
            </a:rPr>
            <a:t>5. Si persiste falla programar servicio indicando al paciente que el técnico define si es daño de equipo y/o si es por manejo, de ser así se cobra el servicio (Registrar observación). </a:t>
          </a:r>
        </a:p>
      </dsp:txBody>
      <dsp:txXfrm>
        <a:off x="7441719" y="1467855"/>
        <a:ext cx="3718133" cy="3881808"/>
      </dsp:txXfrm>
    </dsp:sp>
    <dsp:sp modelId="{80B93911-99C9-49D6-99A5-D59F56AA376D}">
      <dsp:nvSpPr>
        <dsp:cNvPr id="0" name=""/>
        <dsp:cNvSpPr/>
      </dsp:nvSpPr>
      <dsp:spPr>
        <a:xfrm>
          <a:off x="0" y="5302416"/>
          <a:ext cx="11165305" cy="420812"/>
        </a:xfrm>
        <a:prstGeom prst="rect">
          <a:avLst/>
        </a:prstGeom>
        <a:solidFill>
          <a:schemeClr val="tx2">
            <a:lumMod val="60000"/>
            <a:lumOff val="40000"/>
          </a:schemeClr>
        </a:solidFill>
        <a:ln>
          <a:solidFill>
            <a:schemeClr val="tx2"/>
          </a:solid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0225A-F8B5-5990-ADDE-4BA5D41C77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5E0BD38-0F7D-638A-1006-828E2162D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E62864A-6123-F919-F9AB-0AB61A3530E0}"/>
              </a:ext>
            </a:extLst>
          </p:cNvPr>
          <p:cNvSpPr>
            <a:spLocks noGrp="1"/>
          </p:cNvSpPr>
          <p:nvPr>
            <p:ph type="dt" sz="half" idx="10"/>
          </p:nvPr>
        </p:nvSpPr>
        <p:spPr/>
        <p:txBody>
          <a:bodyPr/>
          <a:lstStyle/>
          <a:p>
            <a:fld id="{1139E14F-023D-42F6-B6E0-EEEFC6524B88}" type="datetimeFigureOut">
              <a:rPr lang="es-CO" smtClean="0"/>
              <a:t>17/08/2023</a:t>
            </a:fld>
            <a:endParaRPr lang="es-CO"/>
          </a:p>
        </p:txBody>
      </p:sp>
      <p:sp>
        <p:nvSpPr>
          <p:cNvPr id="5" name="Marcador de pie de página 4">
            <a:extLst>
              <a:ext uri="{FF2B5EF4-FFF2-40B4-BE49-F238E27FC236}">
                <a16:creationId xmlns:a16="http://schemas.microsoft.com/office/drawing/2014/main" id="{69B60184-2674-3C24-8279-ED1C91CEFA1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FDD17E7-1E8A-4221-7957-151A02F93E78}"/>
              </a:ext>
            </a:extLst>
          </p:cNvPr>
          <p:cNvSpPr>
            <a:spLocks noGrp="1"/>
          </p:cNvSpPr>
          <p:nvPr>
            <p:ph type="sldNum" sz="quarter" idx="12"/>
          </p:nvPr>
        </p:nvSpPr>
        <p:spPr/>
        <p:txBody>
          <a:bodyPr/>
          <a:lstStyle/>
          <a:p>
            <a:fld id="{F2BFFC0F-E095-4ECA-A05D-2E54B17EED1C}" type="slidenum">
              <a:rPr lang="es-CO" smtClean="0"/>
              <a:t>‹Nº›</a:t>
            </a:fld>
            <a:endParaRPr lang="es-CO"/>
          </a:p>
        </p:txBody>
      </p:sp>
    </p:spTree>
    <p:extLst>
      <p:ext uri="{BB962C8B-B14F-4D97-AF65-F5344CB8AC3E}">
        <p14:creationId xmlns:p14="http://schemas.microsoft.com/office/powerpoint/2010/main" val="204184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DCAA3-CEEF-E08F-6AD5-7E6AAC735EF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1F8933D-4C08-1BAC-3508-E60A0DF089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98FF27E-F7CE-474B-6537-53C01F116CD2}"/>
              </a:ext>
            </a:extLst>
          </p:cNvPr>
          <p:cNvSpPr>
            <a:spLocks noGrp="1"/>
          </p:cNvSpPr>
          <p:nvPr>
            <p:ph type="dt" sz="half" idx="10"/>
          </p:nvPr>
        </p:nvSpPr>
        <p:spPr/>
        <p:txBody>
          <a:bodyPr/>
          <a:lstStyle/>
          <a:p>
            <a:fld id="{1139E14F-023D-42F6-B6E0-EEEFC6524B88}" type="datetimeFigureOut">
              <a:rPr lang="es-CO" smtClean="0"/>
              <a:t>17/08/2023</a:t>
            </a:fld>
            <a:endParaRPr lang="es-CO"/>
          </a:p>
        </p:txBody>
      </p:sp>
      <p:sp>
        <p:nvSpPr>
          <p:cNvPr id="5" name="Marcador de pie de página 4">
            <a:extLst>
              <a:ext uri="{FF2B5EF4-FFF2-40B4-BE49-F238E27FC236}">
                <a16:creationId xmlns:a16="http://schemas.microsoft.com/office/drawing/2014/main" id="{ABA59868-3F4B-4406-4935-3665A6A3021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F27F960-7E8C-778A-2FAD-610CAE1D644F}"/>
              </a:ext>
            </a:extLst>
          </p:cNvPr>
          <p:cNvSpPr>
            <a:spLocks noGrp="1"/>
          </p:cNvSpPr>
          <p:nvPr>
            <p:ph type="sldNum" sz="quarter" idx="12"/>
          </p:nvPr>
        </p:nvSpPr>
        <p:spPr/>
        <p:txBody>
          <a:bodyPr/>
          <a:lstStyle/>
          <a:p>
            <a:fld id="{F2BFFC0F-E095-4ECA-A05D-2E54B17EED1C}" type="slidenum">
              <a:rPr lang="es-CO" smtClean="0"/>
              <a:t>‹Nº›</a:t>
            </a:fld>
            <a:endParaRPr lang="es-CO"/>
          </a:p>
        </p:txBody>
      </p:sp>
    </p:spTree>
    <p:extLst>
      <p:ext uri="{BB962C8B-B14F-4D97-AF65-F5344CB8AC3E}">
        <p14:creationId xmlns:p14="http://schemas.microsoft.com/office/powerpoint/2010/main" val="271006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CB88C9-4AC9-59CD-D5E4-614F3A825CD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40631B0-E003-B50B-36D9-F0D5DACE24C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026898D-C960-4CEE-01F3-717482DA20F0}"/>
              </a:ext>
            </a:extLst>
          </p:cNvPr>
          <p:cNvSpPr>
            <a:spLocks noGrp="1"/>
          </p:cNvSpPr>
          <p:nvPr>
            <p:ph type="dt" sz="half" idx="10"/>
          </p:nvPr>
        </p:nvSpPr>
        <p:spPr/>
        <p:txBody>
          <a:bodyPr/>
          <a:lstStyle/>
          <a:p>
            <a:fld id="{1139E14F-023D-42F6-B6E0-EEEFC6524B88}" type="datetimeFigureOut">
              <a:rPr lang="es-CO" smtClean="0"/>
              <a:t>17/08/2023</a:t>
            </a:fld>
            <a:endParaRPr lang="es-CO"/>
          </a:p>
        </p:txBody>
      </p:sp>
      <p:sp>
        <p:nvSpPr>
          <p:cNvPr id="5" name="Marcador de pie de página 4">
            <a:extLst>
              <a:ext uri="{FF2B5EF4-FFF2-40B4-BE49-F238E27FC236}">
                <a16:creationId xmlns:a16="http://schemas.microsoft.com/office/drawing/2014/main" id="{1D44497A-13EC-1F16-62C6-6D73B5D9B1D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779D2E7-4E33-E14A-3D86-E947CAE86AC1}"/>
              </a:ext>
            </a:extLst>
          </p:cNvPr>
          <p:cNvSpPr>
            <a:spLocks noGrp="1"/>
          </p:cNvSpPr>
          <p:nvPr>
            <p:ph type="sldNum" sz="quarter" idx="12"/>
          </p:nvPr>
        </p:nvSpPr>
        <p:spPr/>
        <p:txBody>
          <a:bodyPr/>
          <a:lstStyle/>
          <a:p>
            <a:fld id="{F2BFFC0F-E095-4ECA-A05D-2E54B17EED1C}" type="slidenum">
              <a:rPr lang="es-CO" smtClean="0"/>
              <a:t>‹Nº›</a:t>
            </a:fld>
            <a:endParaRPr lang="es-CO"/>
          </a:p>
        </p:txBody>
      </p:sp>
    </p:spTree>
    <p:extLst>
      <p:ext uri="{BB962C8B-B14F-4D97-AF65-F5344CB8AC3E}">
        <p14:creationId xmlns:p14="http://schemas.microsoft.com/office/powerpoint/2010/main" val="247816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25FCD-7EFD-377C-AF84-27C19C9900B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19BCE1C-D9E1-7DE9-E86A-19B0862230D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C8B3E07-92D0-4EA9-A83F-4E16BD6732FA}"/>
              </a:ext>
            </a:extLst>
          </p:cNvPr>
          <p:cNvSpPr>
            <a:spLocks noGrp="1"/>
          </p:cNvSpPr>
          <p:nvPr>
            <p:ph type="dt" sz="half" idx="10"/>
          </p:nvPr>
        </p:nvSpPr>
        <p:spPr/>
        <p:txBody>
          <a:bodyPr/>
          <a:lstStyle/>
          <a:p>
            <a:fld id="{1139E14F-023D-42F6-B6E0-EEEFC6524B88}" type="datetimeFigureOut">
              <a:rPr lang="es-CO" smtClean="0"/>
              <a:t>17/08/2023</a:t>
            </a:fld>
            <a:endParaRPr lang="es-CO"/>
          </a:p>
        </p:txBody>
      </p:sp>
      <p:sp>
        <p:nvSpPr>
          <p:cNvPr id="5" name="Marcador de pie de página 4">
            <a:extLst>
              <a:ext uri="{FF2B5EF4-FFF2-40B4-BE49-F238E27FC236}">
                <a16:creationId xmlns:a16="http://schemas.microsoft.com/office/drawing/2014/main" id="{27352D64-80BE-BF05-E543-1F3BC80901C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5343F3A-074A-7765-AA47-2E3250AA8E98}"/>
              </a:ext>
            </a:extLst>
          </p:cNvPr>
          <p:cNvSpPr>
            <a:spLocks noGrp="1"/>
          </p:cNvSpPr>
          <p:nvPr>
            <p:ph type="sldNum" sz="quarter" idx="12"/>
          </p:nvPr>
        </p:nvSpPr>
        <p:spPr/>
        <p:txBody>
          <a:bodyPr/>
          <a:lstStyle/>
          <a:p>
            <a:fld id="{F2BFFC0F-E095-4ECA-A05D-2E54B17EED1C}" type="slidenum">
              <a:rPr lang="es-CO" smtClean="0"/>
              <a:t>‹Nº›</a:t>
            </a:fld>
            <a:endParaRPr lang="es-CO"/>
          </a:p>
        </p:txBody>
      </p:sp>
    </p:spTree>
    <p:extLst>
      <p:ext uri="{BB962C8B-B14F-4D97-AF65-F5344CB8AC3E}">
        <p14:creationId xmlns:p14="http://schemas.microsoft.com/office/powerpoint/2010/main" val="193650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DC2F9-19EC-0753-EBE7-C8EE8F030F1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B186F63-7AB9-3794-01AE-4ABABBCE83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A61928-5EE9-4B64-F811-2C434CC511B1}"/>
              </a:ext>
            </a:extLst>
          </p:cNvPr>
          <p:cNvSpPr>
            <a:spLocks noGrp="1"/>
          </p:cNvSpPr>
          <p:nvPr>
            <p:ph type="dt" sz="half" idx="10"/>
          </p:nvPr>
        </p:nvSpPr>
        <p:spPr/>
        <p:txBody>
          <a:bodyPr/>
          <a:lstStyle/>
          <a:p>
            <a:fld id="{1139E14F-023D-42F6-B6E0-EEEFC6524B88}" type="datetimeFigureOut">
              <a:rPr lang="es-CO" smtClean="0"/>
              <a:t>17/08/2023</a:t>
            </a:fld>
            <a:endParaRPr lang="es-CO"/>
          </a:p>
        </p:txBody>
      </p:sp>
      <p:sp>
        <p:nvSpPr>
          <p:cNvPr id="5" name="Marcador de pie de página 4">
            <a:extLst>
              <a:ext uri="{FF2B5EF4-FFF2-40B4-BE49-F238E27FC236}">
                <a16:creationId xmlns:a16="http://schemas.microsoft.com/office/drawing/2014/main" id="{F7266794-ED0E-C403-3438-B0A69F88801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DF95C34-4E64-317D-5FEC-351BA3EA028A}"/>
              </a:ext>
            </a:extLst>
          </p:cNvPr>
          <p:cNvSpPr>
            <a:spLocks noGrp="1"/>
          </p:cNvSpPr>
          <p:nvPr>
            <p:ph type="sldNum" sz="quarter" idx="12"/>
          </p:nvPr>
        </p:nvSpPr>
        <p:spPr/>
        <p:txBody>
          <a:bodyPr/>
          <a:lstStyle/>
          <a:p>
            <a:fld id="{F2BFFC0F-E095-4ECA-A05D-2E54B17EED1C}" type="slidenum">
              <a:rPr lang="es-CO" smtClean="0"/>
              <a:t>‹Nº›</a:t>
            </a:fld>
            <a:endParaRPr lang="es-CO"/>
          </a:p>
        </p:txBody>
      </p:sp>
    </p:spTree>
    <p:extLst>
      <p:ext uri="{BB962C8B-B14F-4D97-AF65-F5344CB8AC3E}">
        <p14:creationId xmlns:p14="http://schemas.microsoft.com/office/powerpoint/2010/main" val="3788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049FD-C8F9-C64C-397F-CF8E0734E9E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6191255-8C60-A5B9-5B65-5FF267610C9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0F90F0F-7CCA-46B8-E40A-8267E5EFE50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A80C48F-7C58-84BA-4E6A-69BCE240D919}"/>
              </a:ext>
            </a:extLst>
          </p:cNvPr>
          <p:cNvSpPr>
            <a:spLocks noGrp="1"/>
          </p:cNvSpPr>
          <p:nvPr>
            <p:ph type="dt" sz="half" idx="10"/>
          </p:nvPr>
        </p:nvSpPr>
        <p:spPr/>
        <p:txBody>
          <a:bodyPr/>
          <a:lstStyle/>
          <a:p>
            <a:fld id="{1139E14F-023D-42F6-B6E0-EEEFC6524B88}" type="datetimeFigureOut">
              <a:rPr lang="es-CO" smtClean="0"/>
              <a:t>17/08/2023</a:t>
            </a:fld>
            <a:endParaRPr lang="es-CO"/>
          </a:p>
        </p:txBody>
      </p:sp>
      <p:sp>
        <p:nvSpPr>
          <p:cNvPr id="6" name="Marcador de pie de página 5">
            <a:extLst>
              <a:ext uri="{FF2B5EF4-FFF2-40B4-BE49-F238E27FC236}">
                <a16:creationId xmlns:a16="http://schemas.microsoft.com/office/drawing/2014/main" id="{0146A6E2-1DB3-2F5D-2296-01C5431113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412575F-2D4F-83D8-4B9E-4D84B3F12078}"/>
              </a:ext>
            </a:extLst>
          </p:cNvPr>
          <p:cNvSpPr>
            <a:spLocks noGrp="1"/>
          </p:cNvSpPr>
          <p:nvPr>
            <p:ph type="sldNum" sz="quarter" idx="12"/>
          </p:nvPr>
        </p:nvSpPr>
        <p:spPr/>
        <p:txBody>
          <a:bodyPr/>
          <a:lstStyle/>
          <a:p>
            <a:fld id="{F2BFFC0F-E095-4ECA-A05D-2E54B17EED1C}" type="slidenum">
              <a:rPr lang="es-CO" smtClean="0"/>
              <a:t>‹Nº›</a:t>
            </a:fld>
            <a:endParaRPr lang="es-CO"/>
          </a:p>
        </p:txBody>
      </p:sp>
    </p:spTree>
    <p:extLst>
      <p:ext uri="{BB962C8B-B14F-4D97-AF65-F5344CB8AC3E}">
        <p14:creationId xmlns:p14="http://schemas.microsoft.com/office/powerpoint/2010/main" val="132207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79557-A296-AC69-FA47-A7B3B1372B0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E33AA26-6FAE-D6CC-14F9-6980B474D7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6167169-0090-4CEF-04C1-E32CA2E3B9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2F9F6F4-AA5F-DD9B-5C7E-84C7422C5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F60B64-99C2-1AD4-5DE4-38B755AAE74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558CECD-019F-2F93-C886-EE8C6DEF15AD}"/>
              </a:ext>
            </a:extLst>
          </p:cNvPr>
          <p:cNvSpPr>
            <a:spLocks noGrp="1"/>
          </p:cNvSpPr>
          <p:nvPr>
            <p:ph type="dt" sz="half" idx="10"/>
          </p:nvPr>
        </p:nvSpPr>
        <p:spPr/>
        <p:txBody>
          <a:bodyPr/>
          <a:lstStyle/>
          <a:p>
            <a:fld id="{1139E14F-023D-42F6-B6E0-EEEFC6524B88}" type="datetimeFigureOut">
              <a:rPr lang="es-CO" smtClean="0"/>
              <a:t>17/08/2023</a:t>
            </a:fld>
            <a:endParaRPr lang="es-CO"/>
          </a:p>
        </p:txBody>
      </p:sp>
      <p:sp>
        <p:nvSpPr>
          <p:cNvPr id="8" name="Marcador de pie de página 7">
            <a:extLst>
              <a:ext uri="{FF2B5EF4-FFF2-40B4-BE49-F238E27FC236}">
                <a16:creationId xmlns:a16="http://schemas.microsoft.com/office/drawing/2014/main" id="{30FF6836-5C90-DA2A-59DB-909C09DE26B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83FA758-8DBF-8D33-80DB-FF38B2E00D73}"/>
              </a:ext>
            </a:extLst>
          </p:cNvPr>
          <p:cNvSpPr>
            <a:spLocks noGrp="1"/>
          </p:cNvSpPr>
          <p:nvPr>
            <p:ph type="sldNum" sz="quarter" idx="12"/>
          </p:nvPr>
        </p:nvSpPr>
        <p:spPr/>
        <p:txBody>
          <a:bodyPr/>
          <a:lstStyle/>
          <a:p>
            <a:fld id="{F2BFFC0F-E095-4ECA-A05D-2E54B17EED1C}" type="slidenum">
              <a:rPr lang="es-CO" smtClean="0"/>
              <a:t>‹Nº›</a:t>
            </a:fld>
            <a:endParaRPr lang="es-CO"/>
          </a:p>
        </p:txBody>
      </p:sp>
    </p:spTree>
    <p:extLst>
      <p:ext uri="{BB962C8B-B14F-4D97-AF65-F5344CB8AC3E}">
        <p14:creationId xmlns:p14="http://schemas.microsoft.com/office/powerpoint/2010/main" val="15108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517C7-9C25-89FF-4FCE-AD8F3224ECF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174F9BE-E0A2-5272-873D-1AB70C64AD29}"/>
              </a:ext>
            </a:extLst>
          </p:cNvPr>
          <p:cNvSpPr>
            <a:spLocks noGrp="1"/>
          </p:cNvSpPr>
          <p:nvPr>
            <p:ph type="dt" sz="half" idx="10"/>
          </p:nvPr>
        </p:nvSpPr>
        <p:spPr/>
        <p:txBody>
          <a:bodyPr/>
          <a:lstStyle/>
          <a:p>
            <a:fld id="{1139E14F-023D-42F6-B6E0-EEEFC6524B88}" type="datetimeFigureOut">
              <a:rPr lang="es-CO" smtClean="0"/>
              <a:t>17/08/2023</a:t>
            </a:fld>
            <a:endParaRPr lang="es-CO"/>
          </a:p>
        </p:txBody>
      </p:sp>
      <p:sp>
        <p:nvSpPr>
          <p:cNvPr id="4" name="Marcador de pie de página 3">
            <a:extLst>
              <a:ext uri="{FF2B5EF4-FFF2-40B4-BE49-F238E27FC236}">
                <a16:creationId xmlns:a16="http://schemas.microsoft.com/office/drawing/2014/main" id="{B982C7E4-8B5E-82B3-38CB-B41ECCD4F0A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35E6278-F5B3-B769-966F-30DA1F35381A}"/>
              </a:ext>
            </a:extLst>
          </p:cNvPr>
          <p:cNvSpPr>
            <a:spLocks noGrp="1"/>
          </p:cNvSpPr>
          <p:nvPr>
            <p:ph type="sldNum" sz="quarter" idx="12"/>
          </p:nvPr>
        </p:nvSpPr>
        <p:spPr/>
        <p:txBody>
          <a:bodyPr/>
          <a:lstStyle/>
          <a:p>
            <a:fld id="{F2BFFC0F-E095-4ECA-A05D-2E54B17EED1C}" type="slidenum">
              <a:rPr lang="es-CO" smtClean="0"/>
              <a:t>‹Nº›</a:t>
            </a:fld>
            <a:endParaRPr lang="es-CO"/>
          </a:p>
        </p:txBody>
      </p:sp>
    </p:spTree>
    <p:extLst>
      <p:ext uri="{BB962C8B-B14F-4D97-AF65-F5344CB8AC3E}">
        <p14:creationId xmlns:p14="http://schemas.microsoft.com/office/powerpoint/2010/main" val="212166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F3FF91-EF42-2012-295B-1B3DEE08728A}"/>
              </a:ext>
            </a:extLst>
          </p:cNvPr>
          <p:cNvSpPr>
            <a:spLocks noGrp="1"/>
          </p:cNvSpPr>
          <p:nvPr>
            <p:ph type="dt" sz="half" idx="10"/>
          </p:nvPr>
        </p:nvSpPr>
        <p:spPr/>
        <p:txBody>
          <a:bodyPr/>
          <a:lstStyle/>
          <a:p>
            <a:fld id="{1139E14F-023D-42F6-B6E0-EEEFC6524B88}" type="datetimeFigureOut">
              <a:rPr lang="es-CO" smtClean="0"/>
              <a:t>17/08/2023</a:t>
            </a:fld>
            <a:endParaRPr lang="es-CO"/>
          </a:p>
        </p:txBody>
      </p:sp>
      <p:sp>
        <p:nvSpPr>
          <p:cNvPr id="3" name="Marcador de pie de página 2">
            <a:extLst>
              <a:ext uri="{FF2B5EF4-FFF2-40B4-BE49-F238E27FC236}">
                <a16:creationId xmlns:a16="http://schemas.microsoft.com/office/drawing/2014/main" id="{C9099A0F-242F-EC6C-503C-E27218C828B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20AA812B-E9AF-2537-792B-5BA0BDFBC9A2}"/>
              </a:ext>
            </a:extLst>
          </p:cNvPr>
          <p:cNvSpPr>
            <a:spLocks noGrp="1"/>
          </p:cNvSpPr>
          <p:nvPr>
            <p:ph type="sldNum" sz="quarter" idx="12"/>
          </p:nvPr>
        </p:nvSpPr>
        <p:spPr/>
        <p:txBody>
          <a:bodyPr/>
          <a:lstStyle/>
          <a:p>
            <a:fld id="{F2BFFC0F-E095-4ECA-A05D-2E54B17EED1C}" type="slidenum">
              <a:rPr lang="es-CO" smtClean="0"/>
              <a:t>‹Nº›</a:t>
            </a:fld>
            <a:endParaRPr lang="es-CO"/>
          </a:p>
        </p:txBody>
      </p:sp>
    </p:spTree>
    <p:extLst>
      <p:ext uri="{BB962C8B-B14F-4D97-AF65-F5344CB8AC3E}">
        <p14:creationId xmlns:p14="http://schemas.microsoft.com/office/powerpoint/2010/main" val="376920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DDE9A-FF2A-FA25-7468-14851BE203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3B0441B-2192-18CA-EB0A-C1618B4222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185A03B-D1C8-309C-2A5E-06B1B44E3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3B82CB-A96E-A2AD-1084-68CAC8C20CFC}"/>
              </a:ext>
            </a:extLst>
          </p:cNvPr>
          <p:cNvSpPr>
            <a:spLocks noGrp="1"/>
          </p:cNvSpPr>
          <p:nvPr>
            <p:ph type="dt" sz="half" idx="10"/>
          </p:nvPr>
        </p:nvSpPr>
        <p:spPr/>
        <p:txBody>
          <a:bodyPr/>
          <a:lstStyle/>
          <a:p>
            <a:fld id="{1139E14F-023D-42F6-B6E0-EEEFC6524B88}" type="datetimeFigureOut">
              <a:rPr lang="es-CO" smtClean="0"/>
              <a:t>17/08/2023</a:t>
            </a:fld>
            <a:endParaRPr lang="es-CO"/>
          </a:p>
        </p:txBody>
      </p:sp>
      <p:sp>
        <p:nvSpPr>
          <p:cNvPr id="6" name="Marcador de pie de página 5">
            <a:extLst>
              <a:ext uri="{FF2B5EF4-FFF2-40B4-BE49-F238E27FC236}">
                <a16:creationId xmlns:a16="http://schemas.microsoft.com/office/drawing/2014/main" id="{0B61D4FE-ECB4-5271-93AB-2E0CDAF81C5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DD8420-0F11-5E8B-D495-52A6C54D1F55}"/>
              </a:ext>
            </a:extLst>
          </p:cNvPr>
          <p:cNvSpPr>
            <a:spLocks noGrp="1"/>
          </p:cNvSpPr>
          <p:nvPr>
            <p:ph type="sldNum" sz="quarter" idx="12"/>
          </p:nvPr>
        </p:nvSpPr>
        <p:spPr/>
        <p:txBody>
          <a:bodyPr/>
          <a:lstStyle/>
          <a:p>
            <a:fld id="{F2BFFC0F-E095-4ECA-A05D-2E54B17EED1C}" type="slidenum">
              <a:rPr lang="es-CO" smtClean="0"/>
              <a:t>‹Nº›</a:t>
            </a:fld>
            <a:endParaRPr lang="es-CO"/>
          </a:p>
        </p:txBody>
      </p:sp>
    </p:spTree>
    <p:extLst>
      <p:ext uri="{BB962C8B-B14F-4D97-AF65-F5344CB8AC3E}">
        <p14:creationId xmlns:p14="http://schemas.microsoft.com/office/powerpoint/2010/main" val="90167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92863-0FA0-24D1-DB24-DF22BE60AF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C2DFE26-F197-889C-C961-81DDB9366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39369FA-70A9-4D11-7079-DA345FE34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7C24B2-51AC-D4E5-0342-B29087054D73}"/>
              </a:ext>
            </a:extLst>
          </p:cNvPr>
          <p:cNvSpPr>
            <a:spLocks noGrp="1"/>
          </p:cNvSpPr>
          <p:nvPr>
            <p:ph type="dt" sz="half" idx="10"/>
          </p:nvPr>
        </p:nvSpPr>
        <p:spPr/>
        <p:txBody>
          <a:bodyPr/>
          <a:lstStyle/>
          <a:p>
            <a:fld id="{1139E14F-023D-42F6-B6E0-EEEFC6524B88}" type="datetimeFigureOut">
              <a:rPr lang="es-CO" smtClean="0"/>
              <a:t>17/08/2023</a:t>
            </a:fld>
            <a:endParaRPr lang="es-CO"/>
          </a:p>
        </p:txBody>
      </p:sp>
      <p:sp>
        <p:nvSpPr>
          <p:cNvPr id="6" name="Marcador de pie de página 5">
            <a:extLst>
              <a:ext uri="{FF2B5EF4-FFF2-40B4-BE49-F238E27FC236}">
                <a16:creationId xmlns:a16="http://schemas.microsoft.com/office/drawing/2014/main" id="{572002C5-43D7-7AFA-D79C-97E17A1647F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6C59482-AB98-B1DC-E0D2-2EC99C1B20C6}"/>
              </a:ext>
            </a:extLst>
          </p:cNvPr>
          <p:cNvSpPr>
            <a:spLocks noGrp="1"/>
          </p:cNvSpPr>
          <p:nvPr>
            <p:ph type="sldNum" sz="quarter" idx="12"/>
          </p:nvPr>
        </p:nvSpPr>
        <p:spPr/>
        <p:txBody>
          <a:bodyPr/>
          <a:lstStyle/>
          <a:p>
            <a:fld id="{F2BFFC0F-E095-4ECA-A05D-2E54B17EED1C}" type="slidenum">
              <a:rPr lang="es-CO" smtClean="0"/>
              <a:t>‹Nº›</a:t>
            </a:fld>
            <a:endParaRPr lang="es-CO"/>
          </a:p>
        </p:txBody>
      </p:sp>
    </p:spTree>
    <p:extLst>
      <p:ext uri="{BB962C8B-B14F-4D97-AF65-F5344CB8AC3E}">
        <p14:creationId xmlns:p14="http://schemas.microsoft.com/office/powerpoint/2010/main" val="317909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3FAEA40-1989-19DE-B2DA-7BFD000E0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00A57B-F560-C99B-7E59-D6869F7CF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5FD4A2E-F090-DF49-07D4-59DDE3632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9E14F-023D-42F6-B6E0-EEEFC6524B88}" type="datetimeFigureOut">
              <a:rPr lang="es-CO" smtClean="0"/>
              <a:t>17/08/2023</a:t>
            </a:fld>
            <a:endParaRPr lang="es-CO"/>
          </a:p>
        </p:txBody>
      </p:sp>
      <p:sp>
        <p:nvSpPr>
          <p:cNvPr id="5" name="Marcador de pie de página 4">
            <a:extLst>
              <a:ext uri="{FF2B5EF4-FFF2-40B4-BE49-F238E27FC236}">
                <a16:creationId xmlns:a16="http://schemas.microsoft.com/office/drawing/2014/main" id="{158AC16F-2AC8-7AA9-2A9A-EF76998FF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A671775-39F8-090D-69CE-036A4F6A5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FFC0F-E095-4ECA-A05D-2E54B17EED1C}" type="slidenum">
              <a:rPr lang="es-CO" smtClean="0"/>
              <a:t>‹Nº›</a:t>
            </a:fld>
            <a:endParaRPr lang="es-CO"/>
          </a:p>
        </p:txBody>
      </p:sp>
    </p:spTree>
    <p:extLst>
      <p:ext uri="{BB962C8B-B14F-4D97-AF65-F5344CB8AC3E}">
        <p14:creationId xmlns:p14="http://schemas.microsoft.com/office/powerpoint/2010/main" val="263254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68.183.101.57/secura-air/index.php?module=PacientesII&amp;action=DetailView&amp;record=1&amp;gfeCodigo=5270296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edash.airoxipro.com/public/dashboards/N56fb4piSaGEPS381uTfbtQhvl5pOX1UnEE7LteX?org_slug=defaul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D49EB-AB25-AA04-930E-2D7D8EAE448A}"/>
              </a:ext>
            </a:extLst>
          </p:cNvPr>
          <p:cNvSpPr>
            <a:spLocks noGrp="1"/>
          </p:cNvSpPr>
          <p:nvPr>
            <p:ph type="ctrTitle"/>
          </p:nvPr>
        </p:nvSpPr>
        <p:spPr>
          <a:xfrm>
            <a:off x="1034716" y="580102"/>
            <a:ext cx="10118558" cy="1655762"/>
          </a:xfrm>
        </p:spPr>
        <p:txBody>
          <a:bodyPr>
            <a:normAutofit fontScale="90000"/>
          </a:bodyPr>
          <a:lstStyle/>
          <a:p>
            <a:r>
              <a:rPr lang="es-CO" b="1" dirty="0">
                <a:solidFill>
                  <a:schemeClr val="tx2"/>
                </a:solidFill>
                <a:latin typeface="Arial Narrow" panose="020B0606020202030204" pitchFamily="34" charset="0"/>
              </a:rPr>
              <a:t>MANUAL SOPORTE TECNICO PRIMER NIVEL TELEFONICO</a:t>
            </a:r>
          </a:p>
        </p:txBody>
      </p:sp>
      <p:sp>
        <p:nvSpPr>
          <p:cNvPr id="3" name="Subtítulo 2">
            <a:extLst>
              <a:ext uri="{FF2B5EF4-FFF2-40B4-BE49-F238E27FC236}">
                <a16:creationId xmlns:a16="http://schemas.microsoft.com/office/drawing/2014/main" id="{D70E66C4-E41D-101E-4D54-B22C76E01F17}"/>
              </a:ext>
            </a:extLst>
          </p:cNvPr>
          <p:cNvSpPr>
            <a:spLocks noGrp="1"/>
          </p:cNvSpPr>
          <p:nvPr>
            <p:ph type="subTitle" idx="1"/>
          </p:nvPr>
        </p:nvSpPr>
        <p:spPr>
          <a:xfrm>
            <a:off x="1759782" y="2235864"/>
            <a:ext cx="9144000" cy="461298"/>
          </a:xfrm>
        </p:spPr>
        <p:txBody>
          <a:bodyPr>
            <a:noAutofit/>
          </a:bodyPr>
          <a:lstStyle/>
          <a:p>
            <a:r>
              <a:rPr lang="es-CO" sz="2800" b="1" dirty="0">
                <a:solidFill>
                  <a:srgbClr val="00B050"/>
                </a:solidFill>
                <a:latin typeface="Arial Narrow" panose="020B0606020202030204" pitchFamily="34" charset="0"/>
              </a:rPr>
              <a:t>GESTIÓN CONTACTIVE</a:t>
            </a:r>
          </a:p>
        </p:txBody>
      </p:sp>
      <p:pic>
        <p:nvPicPr>
          <p:cNvPr id="4" name="Imagen 3">
            <a:extLst>
              <a:ext uri="{FF2B5EF4-FFF2-40B4-BE49-F238E27FC236}">
                <a16:creationId xmlns:a16="http://schemas.microsoft.com/office/drawing/2014/main" id="{00000000-0008-0000-0100-000005000000}"/>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28131" y="2971801"/>
            <a:ext cx="2463302" cy="3007894"/>
          </a:xfrm>
          <a:prstGeom prst="rect">
            <a:avLst/>
          </a:prstGeom>
        </p:spPr>
      </p:pic>
      <p:pic>
        <p:nvPicPr>
          <p:cNvPr id="5" name="Imagen 4">
            <a:extLst>
              <a:ext uri="{FF2B5EF4-FFF2-40B4-BE49-F238E27FC236}">
                <a16:creationId xmlns:a16="http://schemas.microsoft.com/office/drawing/2014/main" id="{00000000-0008-0000-0100-000004000000}"/>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050279" y="2971800"/>
            <a:ext cx="2771775" cy="3007894"/>
          </a:xfrm>
          <a:prstGeom prst="rect">
            <a:avLst/>
          </a:prstGeom>
        </p:spPr>
      </p:pic>
      <p:pic>
        <p:nvPicPr>
          <p:cNvPr id="6" name="Imagen 5">
            <a:extLst>
              <a:ext uri="{FF2B5EF4-FFF2-40B4-BE49-F238E27FC236}">
                <a16:creationId xmlns:a16="http://schemas.microsoft.com/office/drawing/2014/main" id="{00000000-0008-0000-0100-000003000000}"/>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3130206" y="2971799"/>
            <a:ext cx="2781300" cy="3007895"/>
          </a:xfrm>
          <a:prstGeom prst="rect">
            <a:avLst/>
          </a:prstGeom>
        </p:spPr>
      </p:pic>
      <p:pic>
        <p:nvPicPr>
          <p:cNvPr id="7" name="Imagen 6">
            <a:extLst>
              <a:ext uri="{FF2B5EF4-FFF2-40B4-BE49-F238E27FC236}">
                <a16:creationId xmlns:a16="http://schemas.microsoft.com/office/drawing/2014/main" id="{00000000-0008-0000-0100-000002000000}"/>
              </a:ext>
            </a:extLst>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9001384" y="2971801"/>
            <a:ext cx="2771775" cy="3007895"/>
          </a:xfrm>
          <a:prstGeom prst="rect">
            <a:avLst/>
          </a:prstGeom>
        </p:spPr>
      </p:pic>
    </p:spTree>
    <p:extLst>
      <p:ext uri="{BB962C8B-B14F-4D97-AF65-F5344CB8AC3E}">
        <p14:creationId xmlns:p14="http://schemas.microsoft.com/office/powerpoint/2010/main" val="304936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50031-7B9C-5EA4-189A-7096A0A9B382}"/>
              </a:ext>
            </a:extLst>
          </p:cNvPr>
          <p:cNvSpPr>
            <a:spLocks noGrp="1"/>
          </p:cNvSpPr>
          <p:nvPr>
            <p:ph type="title"/>
          </p:nvPr>
        </p:nvSpPr>
        <p:spPr/>
        <p:txBody>
          <a:bodyPr/>
          <a:lstStyle/>
          <a:p>
            <a:r>
              <a:rPr lang="es-CO" dirty="0"/>
              <a:t>Se filtra agua por la cánula</a:t>
            </a:r>
          </a:p>
        </p:txBody>
      </p:sp>
      <p:pic>
        <p:nvPicPr>
          <p:cNvPr id="6" name="Marcador de contenido 5" descr="Interfaz de usuario gráfica, Texto, Aplicación, Correo electrónico&#10;&#10;Descripción generada automáticamente">
            <a:extLst>
              <a:ext uri="{FF2B5EF4-FFF2-40B4-BE49-F238E27FC236}">
                <a16:creationId xmlns:a16="http://schemas.microsoft.com/office/drawing/2014/main" id="{8539735A-A4C9-ED7F-BB47-6A5807C447A9}"/>
              </a:ext>
            </a:extLst>
          </p:cNvPr>
          <p:cNvPicPr>
            <a:picLocks noGrp="1" noChangeAspect="1"/>
          </p:cNvPicPr>
          <p:nvPr>
            <p:ph idx="1"/>
          </p:nvPr>
        </p:nvPicPr>
        <p:blipFill>
          <a:blip r:embed="rId2"/>
          <a:stretch>
            <a:fillRect/>
          </a:stretch>
        </p:blipFill>
        <p:spPr>
          <a:xfrm>
            <a:off x="212123" y="2053883"/>
            <a:ext cx="11013895" cy="3756074"/>
          </a:xfrm>
          <a:prstGeom prst="rect">
            <a:avLst/>
          </a:prstGeom>
        </p:spPr>
      </p:pic>
    </p:spTree>
    <p:extLst>
      <p:ext uri="{BB962C8B-B14F-4D97-AF65-F5344CB8AC3E}">
        <p14:creationId xmlns:p14="http://schemas.microsoft.com/office/powerpoint/2010/main" val="209526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 Aplicación&#10;&#10;Descripción generada automáticamente">
            <a:extLst>
              <a:ext uri="{FF2B5EF4-FFF2-40B4-BE49-F238E27FC236}">
                <a16:creationId xmlns:a16="http://schemas.microsoft.com/office/drawing/2014/main" id="{EB89EF16-043A-38AB-9F25-B4660788C5C3}"/>
              </a:ext>
            </a:extLst>
          </p:cNvPr>
          <p:cNvPicPr>
            <a:picLocks noChangeAspect="1"/>
          </p:cNvPicPr>
          <p:nvPr/>
        </p:nvPicPr>
        <p:blipFill>
          <a:blip r:embed="rId2"/>
          <a:stretch>
            <a:fillRect/>
          </a:stretch>
        </p:blipFill>
        <p:spPr>
          <a:xfrm>
            <a:off x="1064524" y="507500"/>
            <a:ext cx="10140287" cy="1416834"/>
          </a:xfrm>
          <a:prstGeom prst="rect">
            <a:avLst/>
          </a:prstGeom>
        </p:spPr>
      </p:pic>
      <p:pic>
        <p:nvPicPr>
          <p:cNvPr id="3" name="Imagen 2" descr="Diagrama, Icono&#10;&#10;Descripción generada automáticamente con confianza media">
            <a:extLst>
              <a:ext uri="{FF2B5EF4-FFF2-40B4-BE49-F238E27FC236}">
                <a16:creationId xmlns:a16="http://schemas.microsoft.com/office/drawing/2014/main" id="{CF002181-6328-544F-31E8-C287268E84FE}"/>
              </a:ext>
            </a:extLst>
          </p:cNvPr>
          <p:cNvPicPr>
            <a:picLocks noChangeAspect="1"/>
          </p:cNvPicPr>
          <p:nvPr/>
        </p:nvPicPr>
        <p:blipFill>
          <a:blip r:embed="rId3"/>
          <a:stretch>
            <a:fillRect/>
          </a:stretch>
        </p:blipFill>
        <p:spPr>
          <a:xfrm>
            <a:off x="1064524" y="2166496"/>
            <a:ext cx="10235822" cy="4514083"/>
          </a:xfrm>
          <a:prstGeom prst="rect">
            <a:avLst/>
          </a:prstGeom>
        </p:spPr>
      </p:pic>
    </p:spTree>
    <p:extLst>
      <p:ext uri="{BB962C8B-B14F-4D97-AF65-F5344CB8AC3E}">
        <p14:creationId xmlns:p14="http://schemas.microsoft.com/office/powerpoint/2010/main" val="325611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57071-B777-40F3-CB53-5768DF9B95A3}"/>
              </a:ext>
            </a:extLst>
          </p:cNvPr>
          <p:cNvSpPr>
            <a:spLocks noGrp="1"/>
          </p:cNvSpPr>
          <p:nvPr>
            <p:ph type="title"/>
          </p:nvPr>
        </p:nvSpPr>
        <p:spPr>
          <a:xfrm>
            <a:off x="395785" y="365125"/>
            <a:ext cx="11436824" cy="427977"/>
          </a:xfrm>
          <a:solidFill>
            <a:schemeClr val="accent6">
              <a:lumMod val="20000"/>
              <a:lumOff val="80000"/>
            </a:schemeClr>
          </a:solidFill>
        </p:spPr>
        <p:txBody>
          <a:bodyPr>
            <a:noAutofit/>
          </a:bodyPr>
          <a:lstStyle/>
          <a:p>
            <a:pPr algn="ctr"/>
            <a:r>
              <a:rPr lang="es-MX" sz="1800" b="1" dirty="0">
                <a:solidFill>
                  <a:srgbClr val="00B050"/>
                </a:solidFill>
                <a:latin typeface="Arial Nova Light" panose="020B0604020202020204" pitchFamily="34" charset="0"/>
                <a:cs typeface="Arial" panose="020B0604020202020204" pitchFamily="34" charset="0"/>
              </a:rPr>
              <a:t>PROFORMAS PROCESO SOPORTE TECNICO NIVEL # 1 – ASESOR QUE REPORTE CASO </a:t>
            </a:r>
            <a:endParaRPr lang="es-CO" sz="1800" b="1" dirty="0">
              <a:solidFill>
                <a:srgbClr val="00B050"/>
              </a:solidFill>
            </a:endParaRPr>
          </a:p>
        </p:txBody>
      </p:sp>
      <p:sp>
        <p:nvSpPr>
          <p:cNvPr id="3" name="Marcador de contenido 2">
            <a:extLst>
              <a:ext uri="{FF2B5EF4-FFF2-40B4-BE49-F238E27FC236}">
                <a16:creationId xmlns:a16="http://schemas.microsoft.com/office/drawing/2014/main" id="{929B5656-6998-1DD2-E0DE-B4952EEE9D9B}"/>
              </a:ext>
            </a:extLst>
          </p:cNvPr>
          <p:cNvSpPr>
            <a:spLocks noGrp="1"/>
          </p:cNvSpPr>
          <p:nvPr>
            <p:ph idx="1"/>
          </p:nvPr>
        </p:nvSpPr>
        <p:spPr>
          <a:xfrm>
            <a:off x="430623" y="979714"/>
            <a:ext cx="11436824" cy="5336866"/>
          </a:xfrm>
        </p:spPr>
        <p:txBody>
          <a:bodyPr>
            <a:normAutofit/>
          </a:bodyPr>
          <a:lstStyle/>
          <a:p>
            <a:pPr marL="0" indent="0" algn="just">
              <a:buNone/>
            </a:pPr>
            <a:r>
              <a:rPr lang="es-CO" sz="1200" b="1" dirty="0">
                <a:latin typeface="Arial" panose="020B0604020202020204" pitchFamily="34" charset="0"/>
                <a:ea typeface="+mj-ea"/>
                <a:cs typeface="Arial" panose="020B0604020202020204" pitchFamily="34" charset="0"/>
              </a:rPr>
              <a:t>PROFORMA USO OBLIGATORIO:</a:t>
            </a:r>
          </a:p>
          <a:p>
            <a:pPr marL="0" indent="0" algn="just">
              <a:buNone/>
            </a:pPr>
            <a:r>
              <a:rPr lang="es-CO" sz="1200" dirty="0">
                <a:latin typeface="Arial" panose="020B0604020202020204" pitchFamily="34" charset="0"/>
                <a:ea typeface="+mj-ea"/>
                <a:cs typeface="Arial" panose="020B0604020202020204" pitchFamily="34" charset="0"/>
              </a:rPr>
              <a:t>Tel IVR – ID llamada - Se recibe llamada de  xxx (parentesco) del paciente , indica que el concentrador modelo xxx presenta las siguientes fallas: xxx (numerar las fallas) desde el día xxx</a:t>
            </a:r>
          </a:p>
          <a:p>
            <a:pPr marL="0" indent="0" algn="just">
              <a:buNone/>
            </a:pPr>
            <a:r>
              <a:rPr lang="es-CO" sz="1200" dirty="0">
                <a:latin typeface="Arial" panose="020B0604020202020204" pitchFamily="34" charset="0"/>
                <a:ea typeface="+mj-ea"/>
                <a:cs typeface="Arial" panose="020B0604020202020204" pitchFamily="34" charset="0"/>
              </a:rPr>
              <a:t>El paciente actualmente utiliza el oxígeno xxx (litros y horas)  cuenta con cilindro el cual está en xxx libras justificadas / no justificadas.</a:t>
            </a:r>
          </a:p>
          <a:p>
            <a:pPr marL="0" indent="0" algn="just">
              <a:buNone/>
            </a:pPr>
            <a:r>
              <a:rPr lang="es-ES" sz="1200" dirty="0">
                <a:latin typeface="Arial" panose="020B0604020202020204" pitchFamily="34" charset="0"/>
                <a:ea typeface="+mj-ea"/>
                <a:cs typeface="Arial" panose="020B0604020202020204" pitchFamily="34" charset="0"/>
              </a:rPr>
              <a:t>Se indica en el transcurso de máximo 1 hora un asesor devolverá la llamada (solicitar número de teléfono) al teléfono </a:t>
            </a:r>
            <a:r>
              <a:rPr lang="es-ES" sz="1200" dirty="0" err="1">
                <a:latin typeface="Arial" panose="020B0604020202020204" pitchFamily="34" charset="0"/>
                <a:ea typeface="+mj-ea"/>
                <a:cs typeface="Arial" panose="020B0604020202020204" pitchFamily="34" charset="0"/>
              </a:rPr>
              <a:t>xxx</a:t>
            </a:r>
            <a:r>
              <a:rPr lang="es-ES" sz="1200" dirty="0">
                <a:latin typeface="Arial" panose="020B0604020202020204" pitchFamily="34" charset="0"/>
                <a:ea typeface="+mj-ea"/>
                <a:cs typeface="Arial" panose="020B0604020202020204" pitchFamily="34" charset="0"/>
              </a:rPr>
              <a:t>, se solicita garantizar que se encuentre una persona mayor de edad para recibir indicaciones de soporte primer nivel y se autoriza el uso del cilindro justificado a partir del momento que se recibe esta llamada llamada.</a:t>
            </a:r>
          </a:p>
          <a:p>
            <a:pPr marL="0" indent="0" algn="just">
              <a:buNone/>
            </a:pPr>
            <a:r>
              <a:rPr lang="es-ES" sz="1200" b="1" dirty="0">
                <a:latin typeface="Arial" panose="020B0604020202020204" pitchFamily="34" charset="0"/>
                <a:ea typeface="+mj-ea"/>
                <a:cs typeface="Arial" panose="020B0604020202020204" pitchFamily="34" charset="0"/>
              </a:rPr>
              <a:t>EJEMPLO REGISTRO DE INFORMACIÓN CUANDO SE PASA LLAMADA PARA GETSION OUTBOUND:</a:t>
            </a:r>
          </a:p>
          <a:p>
            <a:pPr marL="0" indent="0" algn="just">
              <a:buNone/>
            </a:pPr>
            <a:r>
              <a:rPr lang="es-CO" sz="1200" dirty="0">
                <a:latin typeface="Arial" panose="020B0604020202020204" pitchFamily="34" charset="0"/>
                <a:ea typeface="+mj-ea"/>
                <a:cs typeface="Arial" panose="020B0604020202020204" pitchFamily="34" charset="0"/>
              </a:rPr>
              <a:t>304 2222222 – ID 2654 - Se recibe llamada de  Luisa López esposa del paciente , indica que el concentrador modelo YUYUE 9F - 3 (2018) presenta las siguientes fallas: Empieza a pitar y se apaga constantemente desde el día de ayer más o menos cada 2 horas.</a:t>
            </a:r>
          </a:p>
          <a:p>
            <a:pPr marL="0" indent="0" algn="just">
              <a:buNone/>
            </a:pPr>
            <a:r>
              <a:rPr lang="es-CO" sz="1200" dirty="0">
                <a:latin typeface="Arial" panose="020B0604020202020204" pitchFamily="34" charset="0"/>
                <a:ea typeface="+mj-ea"/>
                <a:cs typeface="Arial" panose="020B0604020202020204" pitchFamily="34" charset="0"/>
              </a:rPr>
              <a:t>El paciente actualmente utiliza el oxígeno 2 litros 24 horas cuenta con cilindro el cual está en 1000 libras No justificadas</a:t>
            </a:r>
          </a:p>
          <a:p>
            <a:pPr marL="0" indent="0" algn="just">
              <a:buNone/>
            </a:pPr>
            <a:r>
              <a:rPr lang="es-ES" sz="1200" dirty="0">
                <a:latin typeface="Arial" panose="020B0604020202020204" pitchFamily="34" charset="0"/>
                <a:ea typeface="+mj-ea"/>
                <a:cs typeface="Arial" panose="020B0604020202020204" pitchFamily="34" charset="0"/>
              </a:rPr>
              <a:t>Se indica en el transcurso de máximo 1 hora un asesor devolverá la llamada al número que indica 302 4051111, se solicita garantizar que se encuentre una persona mayor de edad para recibir indicaciones de soporte primer nivel y se autoriza el uso del cilindro justificado a partir del momento que se recibe la llamada.</a:t>
            </a:r>
          </a:p>
          <a:p>
            <a:pPr marL="0" indent="0" algn="just">
              <a:buNone/>
            </a:pPr>
            <a:endParaRPr lang="es-ES" sz="1200" dirty="0">
              <a:latin typeface="Arial" panose="020B0604020202020204" pitchFamily="34" charset="0"/>
              <a:ea typeface="+mj-ea"/>
              <a:cs typeface="Arial" panose="020B0604020202020204" pitchFamily="34" charset="0"/>
            </a:endParaRPr>
          </a:p>
          <a:p>
            <a:pPr marL="0" indent="0" algn="just">
              <a:buNone/>
            </a:pPr>
            <a:r>
              <a:rPr lang="es-ES" sz="1200" b="1" dirty="0">
                <a:latin typeface="Arial" panose="020B0604020202020204" pitchFamily="34" charset="0"/>
                <a:ea typeface="+mj-ea"/>
                <a:cs typeface="Arial" panose="020B0604020202020204" pitchFamily="34" charset="0"/>
              </a:rPr>
              <a:t>EJEMPLO REGISTRO DE INFORMACIÓN CUANDO EL SOPORTE TECNICO LO BRINDA EL MISMO ASESOR QUE CONTESTA LA LLAMADA : </a:t>
            </a:r>
          </a:p>
          <a:p>
            <a:pPr marL="0" indent="0" algn="just">
              <a:buNone/>
            </a:pPr>
            <a:r>
              <a:rPr lang="es-CO" sz="1200" dirty="0">
                <a:latin typeface="Arial" panose="020B0604020202020204" pitchFamily="34" charset="0"/>
                <a:ea typeface="+mj-ea"/>
                <a:cs typeface="Arial" panose="020B0604020202020204" pitchFamily="34" charset="0"/>
              </a:rPr>
              <a:t>304 2222222 – ID 2654 - Se recibe llamada de  Luisa López esposa del paciente , indica que el concentrador modelo YUYUE 9F - 3 (2018) presenta las siguientes fallas: Empieza a pitar y se apaga constantemente desde el día de ayer más o menos cada 2 horas. El paciente actualmente utiliza el oxígeno 2 litros 24 horas cuenta con cilindro el cual está en 1000 libras No justificadas.</a:t>
            </a:r>
          </a:p>
        </p:txBody>
      </p:sp>
    </p:spTree>
    <p:extLst>
      <p:ext uri="{BB962C8B-B14F-4D97-AF65-F5344CB8AC3E}">
        <p14:creationId xmlns:p14="http://schemas.microsoft.com/office/powerpoint/2010/main" val="267267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57071-B777-40F3-CB53-5768DF9B95A3}"/>
              </a:ext>
            </a:extLst>
          </p:cNvPr>
          <p:cNvSpPr>
            <a:spLocks noGrp="1"/>
          </p:cNvSpPr>
          <p:nvPr>
            <p:ph type="title"/>
          </p:nvPr>
        </p:nvSpPr>
        <p:spPr>
          <a:xfrm>
            <a:off x="395785" y="365125"/>
            <a:ext cx="11436824" cy="427977"/>
          </a:xfrm>
          <a:solidFill>
            <a:schemeClr val="accent6">
              <a:lumMod val="20000"/>
              <a:lumOff val="80000"/>
            </a:schemeClr>
          </a:solidFill>
        </p:spPr>
        <p:txBody>
          <a:bodyPr>
            <a:noAutofit/>
          </a:bodyPr>
          <a:lstStyle/>
          <a:p>
            <a:pPr algn="ctr"/>
            <a:r>
              <a:rPr lang="es-MX" sz="1800" b="1" dirty="0">
                <a:solidFill>
                  <a:srgbClr val="00B050"/>
                </a:solidFill>
                <a:latin typeface="Arial Nova Light" panose="020B0604020202020204" pitchFamily="34" charset="0"/>
                <a:cs typeface="Arial" panose="020B0604020202020204" pitchFamily="34" charset="0"/>
              </a:rPr>
              <a:t>PROFORMAS PROCESO SOPORTE TECNICO NIVEL # 1 – ASESOR QUE BRINDA SOPORTE OUTBOUND</a:t>
            </a:r>
            <a:endParaRPr lang="es-CO" sz="1800" b="1" dirty="0">
              <a:solidFill>
                <a:srgbClr val="00B050"/>
              </a:solidFill>
            </a:endParaRPr>
          </a:p>
        </p:txBody>
      </p:sp>
      <p:sp>
        <p:nvSpPr>
          <p:cNvPr id="3" name="Marcador de contenido 2">
            <a:extLst>
              <a:ext uri="{FF2B5EF4-FFF2-40B4-BE49-F238E27FC236}">
                <a16:creationId xmlns:a16="http://schemas.microsoft.com/office/drawing/2014/main" id="{929B5656-6998-1DD2-E0DE-B4952EEE9D9B}"/>
              </a:ext>
            </a:extLst>
          </p:cNvPr>
          <p:cNvSpPr>
            <a:spLocks noGrp="1"/>
          </p:cNvSpPr>
          <p:nvPr>
            <p:ph idx="1"/>
          </p:nvPr>
        </p:nvSpPr>
        <p:spPr>
          <a:xfrm>
            <a:off x="430623" y="979714"/>
            <a:ext cx="11436824" cy="5336866"/>
          </a:xfrm>
        </p:spPr>
        <p:txBody>
          <a:bodyPr>
            <a:normAutofit/>
          </a:bodyPr>
          <a:lstStyle/>
          <a:p>
            <a:pPr marL="0" indent="0" algn="just">
              <a:buNone/>
            </a:pPr>
            <a:r>
              <a:rPr lang="es-CO" sz="1200" b="1" dirty="0">
                <a:latin typeface="Arial" panose="020B0604020202020204" pitchFamily="34" charset="0"/>
                <a:ea typeface="+mj-ea"/>
                <a:cs typeface="Arial" panose="020B0604020202020204" pitchFamily="34" charset="0"/>
              </a:rPr>
              <a:t>PROFORMA SOPORTE NO EFECTIVO:</a:t>
            </a:r>
          </a:p>
          <a:p>
            <a:pPr marL="0" indent="0" algn="just">
              <a:buNone/>
            </a:pPr>
            <a:r>
              <a:rPr lang="es-CO" sz="1200" dirty="0">
                <a:solidFill>
                  <a:srgbClr val="FF0000"/>
                </a:solidFill>
                <a:latin typeface="Arial" panose="020B0604020202020204" pitchFamily="34" charset="0"/>
                <a:ea typeface="+mj-ea"/>
                <a:cs typeface="Arial" panose="020B0604020202020204" pitchFamily="34" charset="0"/>
              </a:rPr>
              <a:t>Teléfono – ID llamada . </a:t>
            </a:r>
            <a:r>
              <a:rPr lang="es-CO" sz="1200" dirty="0">
                <a:latin typeface="Arial" panose="020B0604020202020204" pitchFamily="34" charset="0"/>
                <a:ea typeface="+mj-ea"/>
                <a:cs typeface="Arial" panose="020B0604020202020204" pitchFamily="34" charset="0"/>
              </a:rPr>
              <a:t>Se establece comunicación con</a:t>
            </a:r>
            <a:r>
              <a:rPr lang="es-CO" sz="1200" dirty="0">
                <a:solidFill>
                  <a:srgbClr val="FF0000"/>
                </a:solidFill>
                <a:latin typeface="Arial" panose="020B0604020202020204" pitchFamily="34" charset="0"/>
                <a:ea typeface="+mj-ea"/>
                <a:cs typeface="Arial" panose="020B0604020202020204" pitchFamily="34" charset="0"/>
              </a:rPr>
              <a:t> xxx </a:t>
            </a:r>
            <a:r>
              <a:rPr lang="es-CO" sz="1200" dirty="0">
                <a:latin typeface="Arial" panose="020B0604020202020204" pitchFamily="34" charset="0"/>
                <a:ea typeface="+mj-ea"/>
                <a:cs typeface="Arial" panose="020B0604020202020204" pitchFamily="34" charset="0"/>
              </a:rPr>
              <a:t>(parentesco), quien ratifica que el concentrador presenta las siguientes fallas </a:t>
            </a:r>
            <a:r>
              <a:rPr lang="es-CO" sz="1200" dirty="0">
                <a:solidFill>
                  <a:srgbClr val="FF0000"/>
                </a:solidFill>
                <a:latin typeface="Arial" panose="020B0604020202020204" pitchFamily="34" charset="0"/>
                <a:ea typeface="+mj-ea"/>
                <a:cs typeface="Arial" panose="020B0604020202020204" pitchFamily="34" charset="0"/>
              </a:rPr>
              <a:t>xxx</a:t>
            </a:r>
            <a:r>
              <a:rPr lang="es-CO" sz="1200" dirty="0">
                <a:latin typeface="Arial" panose="020B0604020202020204" pitchFamily="34" charset="0"/>
                <a:ea typeface="+mj-ea"/>
                <a:cs typeface="Arial" panose="020B0604020202020204" pitchFamily="34" charset="0"/>
              </a:rPr>
              <a:t>. Se brinda soporte primer nivel:</a:t>
            </a:r>
          </a:p>
          <a:p>
            <a:pPr marL="0" indent="0" algn="just">
              <a:buNone/>
            </a:pPr>
            <a:r>
              <a:rPr lang="es-CO" sz="1200" b="1" i="1" dirty="0">
                <a:latin typeface="Arial" panose="020B0604020202020204" pitchFamily="34" charset="0"/>
                <a:ea typeface="+mj-ea"/>
                <a:cs typeface="Arial" panose="020B0604020202020204" pitchFamily="34" charset="0"/>
              </a:rPr>
              <a:t> (escribir el soporte que se da según el tipo de falla lo que está establecido en el manual):</a:t>
            </a:r>
          </a:p>
          <a:p>
            <a:pPr marL="0" indent="0" algn="just">
              <a:buNone/>
            </a:pPr>
            <a:r>
              <a:rPr lang="es-CO" sz="1200" dirty="0">
                <a:latin typeface="Arial" panose="020B0604020202020204" pitchFamily="34" charset="0"/>
                <a:ea typeface="+mj-ea"/>
                <a:cs typeface="Arial" panose="020B0604020202020204" pitchFamily="34" charset="0"/>
              </a:rPr>
              <a:t>Se evidencia que al seguir las indicaciones la falla persiste, se confirma el paciente usa cilindro xxx (litros-horas) el cilindro este </a:t>
            </a:r>
            <a:r>
              <a:rPr lang="es-CO" sz="1200" dirty="0">
                <a:solidFill>
                  <a:srgbClr val="FF0000"/>
                </a:solidFill>
                <a:latin typeface="Arial" panose="020B0604020202020204" pitchFamily="34" charset="0"/>
                <a:ea typeface="+mj-ea"/>
                <a:cs typeface="Arial" panose="020B0604020202020204" pitchFamily="34" charset="0"/>
              </a:rPr>
              <a:t>xxx</a:t>
            </a:r>
            <a:r>
              <a:rPr lang="es-CO" sz="1200" dirty="0">
                <a:latin typeface="Arial" panose="020B0604020202020204" pitchFamily="34" charset="0"/>
                <a:ea typeface="+mj-ea"/>
                <a:cs typeface="Arial" panose="020B0604020202020204" pitchFamily="34" charset="0"/>
              </a:rPr>
              <a:t> libras la cuales están justificadas por lo cual se informa se programa servicio para xxx, se autoriza el uso del cilindro y se programa adicional la recarga del cilindro justificado.</a:t>
            </a:r>
          </a:p>
          <a:p>
            <a:pPr marL="0" indent="0" algn="just">
              <a:buNone/>
            </a:pPr>
            <a:r>
              <a:rPr lang="es-CO" sz="1200" b="1" dirty="0">
                <a:latin typeface="Arial" panose="020B0604020202020204" pitchFamily="34" charset="0"/>
                <a:ea typeface="+mj-ea"/>
                <a:cs typeface="Arial" panose="020B0604020202020204" pitchFamily="34" charset="0"/>
              </a:rPr>
              <a:t>TENER EN CUENTA PARA DEJAR LA INFORMACIÓN EN LA GESTIÍÓN DEL SOPORTE NIVEL #1:</a:t>
            </a:r>
          </a:p>
          <a:p>
            <a:pPr algn="just"/>
            <a:r>
              <a:rPr lang="es-CO" sz="1200" dirty="0">
                <a:latin typeface="Arial" panose="020B0604020202020204" pitchFamily="34" charset="0"/>
                <a:ea typeface="+mj-ea"/>
                <a:cs typeface="Arial" panose="020B0604020202020204" pitchFamily="34" charset="0"/>
              </a:rPr>
              <a:t>Si el cilindro está en 500 libras se cobra el servicio técnico si se programa para el mismo día.</a:t>
            </a:r>
          </a:p>
          <a:p>
            <a:pPr algn="just"/>
            <a:r>
              <a:rPr lang="es-CO" sz="1200" dirty="0">
                <a:latin typeface="Arial" panose="020B0604020202020204" pitchFamily="34" charset="0"/>
                <a:ea typeface="+mj-ea"/>
                <a:cs typeface="Arial" panose="020B0604020202020204" pitchFamily="34" charset="0"/>
              </a:rPr>
              <a:t>Si el cilindro está lleno se debe dejar el registro de los litros y horas de uso autorizado, si se evidencia que queda en 500 libras de una vez se debe programar la recarga del cilindro.</a:t>
            </a:r>
          </a:p>
          <a:p>
            <a:pPr algn="just"/>
            <a:r>
              <a:rPr lang="es-CO" sz="1200" dirty="0">
                <a:latin typeface="Arial" panose="020B0604020202020204" pitchFamily="34" charset="0"/>
                <a:ea typeface="+mj-ea"/>
                <a:cs typeface="Arial" panose="020B0604020202020204" pitchFamily="34" charset="0"/>
              </a:rPr>
              <a:t>Si en el momento que presenta la  falla el cilindro este desocupado y no está justificada se cobra la recarga y el servicio si se programa para el mismo día, si se programa para el día siguiente solo se cobra la recarga no justificada. Si el paciente informa no tiene con que pagar se informa que le queda la cartera pendiente.</a:t>
            </a:r>
          </a:p>
          <a:p>
            <a:pPr algn="just"/>
            <a:r>
              <a:rPr lang="es-CO" sz="1200" dirty="0">
                <a:latin typeface="Arial" panose="020B0604020202020204" pitchFamily="34" charset="0"/>
                <a:ea typeface="+mj-ea"/>
                <a:cs typeface="Arial" panose="020B0604020202020204" pitchFamily="34" charset="0"/>
              </a:rPr>
              <a:t>Si el paciente indica que no sabe la formula actual que maneja el paciente y/o que no sabe cuántas libras está el cilindro, el servicio no se programa para el mismo día y si se programa para el mismo día se le cobra el servicio 80.000 </a:t>
            </a:r>
          </a:p>
          <a:p>
            <a:pPr algn="just"/>
            <a:endParaRPr lang="es-CO" sz="1200" dirty="0">
              <a:latin typeface="Arial" panose="020B0604020202020204" pitchFamily="34" charset="0"/>
              <a:ea typeface="+mj-ea"/>
              <a:cs typeface="Arial" panose="020B0604020202020204" pitchFamily="34" charset="0"/>
            </a:endParaRPr>
          </a:p>
          <a:p>
            <a:pPr marL="0" indent="0" algn="just">
              <a:buNone/>
            </a:pPr>
            <a:r>
              <a:rPr lang="es-CO" sz="1200" b="1" dirty="0">
                <a:latin typeface="Arial" panose="020B0604020202020204" pitchFamily="34" charset="0"/>
                <a:ea typeface="+mj-ea"/>
                <a:cs typeface="Arial" panose="020B0604020202020204" pitchFamily="34" charset="0"/>
              </a:rPr>
              <a:t>PROFORMA SOPORTE EFECTIVO:</a:t>
            </a:r>
          </a:p>
          <a:p>
            <a:pPr marL="0" indent="0" algn="just">
              <a:buNone/>
            </a:pPr>
            <a:r>
              <a:rPr lang="es-CO" sz="1200" dirty="0">
                <a:latin typeface="Arial" panose="020B0604020202020204" pitchFamily="34" charset="0"/>
                <a:ea typeface="+mj-ea"/>
                <a:cs typeface="Arial" panose="020B0604020202020204" pitchFamily="34" charset="0"/>
              </a:rPr>
              <a:t>Se establece comunicación con</a:t>
            </a:r>
            <a:r>
              <a:rPr lang="es-CO" sz="1200" dirty="0">
                <a:solidFill>
                  <a:srgbClr val="FF0000"/>
                </a:solidFill>
                <a:latin typeface="Arial" panose="020B0604020202020204" pitchFamily="34" charset="0"/>
                <a:ea typeface="+mj-ea"/>
                <a:cs typeface="Arial" panose="020B0604020202020204" pitchFamily="34" charset="0"/>
              </a:rPr>
              <a:t> xxx </a:t>
            </a:r>
            <a:r>
              <a:rPr lang="es-CO" sz="1200" dirty="0">
                <a:latin typeface="Arial" panose="020B0604020202020204" pitchFamily="34" charset="0"/>
                <a:ea typeface="+mj-ea"/>
                <a:cs typeface="Arial" panose="020B0604020202020204" pitchFamily="34" charset="0"/>
              </a:rPr>
              <a:t>(parentesco), quien ratifica que el concentrador presenta las siguientes fallas </a:t>
            </a:r>
            <a:r>
              <a:rPr lang="es-CO" sz="1200" dirty="0">
                <a:solidFill>
                  <a:srgbClr val="FF0000"/>
                </a:solidFill>
                <a:latin typeface="Arial" panose="020B0604020202020204" pitchFamily="34" charset="0"/>
                <a:ea typeface="+mj-ea"/>
                <a:cs typeface="Arial" panose="020B0604020202020204" pitchFamily="34" charset="0"/>
              </a:rPr>
              <a:t>xxx</a:t>
            </a:r>
            <a:r>
              <a:rPr lang="es-CO" sz="1200" dirty="0">
                <a:latin typeface="Arial" panose="020B0604020202020204" pitchFamily="34" charset="0"/>
                <a:ea typeface="+mj-ea"/>
                <a:cs typeface="Arial" panose="020B0604020202020204" pitchFamily="34" charset="0"/>
              </a:rPr>
              <a:t>. Se brinda soporte primer nivel:</a:t>
            </a:r>
          </a:p>
          <a:p>
            <a:pPr marL="0" indent="0" algn="just">
              <a:buNone/>
            </a:pPr>
            <a:r>
              <a:rPr lang="es-CO" sz="1200" b="1" i="1" dirty="0">
                <a:latin typeface="Arial" panose="020B0604020202020204" pitchFamily="34" charset="0"/>
                <a:ea typeface="+mj-ea"/>
                <a:cs typeface="Arial" panose="020B0604020202020204" pitchFamily="34" charset="0"/>
              </a:rPr>
              <a:t> (escribir el soporte que se da según el tipo de falla lo que está establecido en el manual):</a:t>
            </a:r>
          </a:p>
          <a:p>
            <a:pPr marL="0" indent="0" algn="just">
              <a:buNone/>
            </a:pPr>
            <a:r>
              <a:rPr lang="es-CO" sz="1200" dirty="0">
                <a:latin typeface="Arial" panose="020B0604020202020204" pitchFamily="34" charset="0"/>
                <a:ea typeface="+mj-ea"/>
                <a:cs typeface="Arial" panose="020B0604020202020204" pitchFamily="34" charset="0"/>
              </a:rPr>
              <a:t>Se soluciona la falla presentada con el soporte de primer nivel, se confirma el cilindro de respaldo queda en </a:t>
            </a:r>
            <a:r>
              <a:rPr lang="es-CO" sz="1200" dirty="0">
                <a:solidFill>
                  <a:srgbClr val="FF0000"/>
                </a:solidFill>
                <a:latin typeface="Arial" panose="020B0604020202020204" pitchFamily="34" charset="0"/>
                <a:ea typeface="+mj-ea"/>
                <a:cs typeface="Arial" panose="020B0604020202020204" pitchFamily="34" charset="0"/>
              </a:rPr>
              <a:t>xxx</a:t>
            </a:r>
            <a:r>
              <a:rPr lang="es-CO" sz="1200" dirty="0">
                <a:latin typeface="Arial" panose="020B0604020202020204" pitchFamily="34" charset="0"/>
                <a:ea typeface="+mj-ea"/>
                <a:cs typeface="Arial" panose="020B0604020202020204" pitchFamily="34" charset="0"/>
              </a:rPr>
              <a:t> libras, se indica al usuario que en caso de que la falla se vuelva a presentar se comunique de nuevo a nuestra línea de atención al usuario para programar servicio técnico, así mismo se invita a consulta la página Web donde puede encontrar información de manejo de los equipos .</a:t>
            </a:r>
          </a:p>
        </p:txBody>
      </p:sp>
    </p:spTree>
    <p:extLst>
      <p:ext uri="{BB962C8B-B14F-4D97-AF65-F5344CB8AC3E}">
        <p14:creationId xmlns:p14="http://schemas.microsoft.com/office/powerpoint/2010/main" val="816826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57071-B777-40F3-CB53-5768DF9B95A3}"/>
              </a:ext>
            </a:extLst>
          </p:cNvPr>
          <p:cNvSpPr>
            <a:spLocks noGrp="1"/>
          </p:cNvSpPr>
          <p:nvPr>
            <p:ph type="title"/>
          </p:nvPr>
        </p:nvSpPr>
        <p:spPr>
          <a:xfrm>
            <a:off x="395785" y="365125"/>
            <a:ext cx="11436824" cy="427977"/>
          </a:xfrm>
          <a:solidFill>
            <a:schemeClr val="accent6">
              <a:lumMod val="20000"/>
              <a:lumOff val="80000"/>
            </a:schemeClr>
          </a:solidFill>
        </p:spPr>
        <p:txBody>
          <a:bodyPr>
            <a:noAutofit/>
          </a:bodyPr>
          <a:lstStyle/>
          <a:p>
            <a:pPr algn="ctr"/>
            <a:r>
              <a:rPr lang="es-MX" sz="1800" b="1" dirty="0">
                <a:solidFill>
                  <a:srgbClr val="00B050"/>
                </a:solidFill>
                <a:latin typeface="Arial Nova Light" panose="020B0604020202020204" pitchFamily="34" charset="0"/>
                <a:cs typeface="Arial" panose="020B0604020202020204" pitchFamily="34" charset="0"/>
              </a:rPr>
              <a:t>GESTION SOPORTE TECNICO NIVEL # 1</a:t>
            </a:r>
            <a:endParaRPr lang="es-CO" sz="1800" b="1" dirty="0">
              <a:solidFill>
                <a:srgbClr val="00B050"/>
              </a:solidFill>
            </a:endParaRPr>
          </a:p>
        </p:txBody>
      </p:sp>
      <p:sp>
        <p:nvSpPr>
          <p:cNvPr id="3" name="Marcador de contenido 2">
            <a:extLst>
              <a:ext uri="{FF2B5EF4-FFF2-40B4-BE49-F238E27FC236}">
                <a16:creationId xmlns:a16="http://schemas.microsoft.com/office/drawing/2014/main" id="{929B5656-6998-1DD2-E0DE-B4952EEE9D9B}"/>
              </a:ext>
            </a:extLst>
          </p:cNvPr>
          <p:cNvSpPr>
            <a:spLocks noGrp="1"/>
          </p:cNvSpPr>
          <p:nvPr>
            <p:ph idx="1"/>
          </p:nvPr>
        </p:nvSpPr>
        <p:spPr>
          <a:xfrm>
            <a:off x="430623" y="979714"/>
            <a:ext cx="11436824" cy="5336866"/>
          </a:xfrm>
        </p:spPr>
        <p:txBody>
          <a:bodyPr>
            <a:normAutofit/>
          </a:bodyPr>
          <a:lstStyle/>
          <a:p>
            <a:pPr marL="0" indent="0" algn="just">
              <a:buNone/>
            </a:pPr>
            <a:r>
              <a:rPr lang="es-ES" sz="1800" b="0" i="0" u="none" strike="noStrike" dirty="0">
                <a:solidFill>
                  <a:srgbClr val="808080"/>
                </a:solidFill>
                <a:effectLst/>
                <a:latin typeface="Arial" panose="020B0604020202020204" pitchFamily="34" charset="0"/>
              </a:rPr>
              <a:t>El asesor recibe la llamada y debe tomar los datos del paciente los cuales debe registrar en el CRM teniendo en cuenta lo siguiente:</a:t>
            </a:r>
          </a:p>
          <a:p>
            <a:pPr marL="0" indent="0" algn="just">
              <a:buNone/>
            </a:pPr>
            <a:r>
              <a:rPr lang="es-ES" sz="1800" b="0" i="0" u="none" strike="noStrike" dirty="0">
                <a:solidFill>
                  <a:srgbClr val="808080"/>
                </a:solidFill>
                <a:effectLst/>
                <a:latin typeface="Arial" panose="020B0604020202020204" pitchFamily="34" charset="0"/>
              </a:rPr>
              <a:t>En el horario de 8:00am a 5:00 pm, el asesor que recibe la llamada debe tomar los datos del paciente y de la persona que llama, indicar que en el transcurso de una hora un asesor se comunicara para brindarle el soporte por ende debe garantizar que en el momento de la llamada se encuentre en frente del equipo para recibir indicaciones.</a:t>
            </a:r>
            <a:endParaRPr lang="es-ES" sz="1800" dirty="0">
              <a:solidFill>
                <a:srgbClr val="808080"/>
              </a:solidFill>
              <a:latin typeface="Arial" panose="020B0604020202020204" pitchFamily="34" charset="0"/>
            </a:endParaRPr>
          </a:p>
          <a:p>
            <a:pPr marL="0" indent="0" algn="just">
              <a:buNone/>
            </a:pPr>
            <a:r>
              <a:rPr lang="es-ES" sz="1800" b="0" i="0" u="none" strike="noStrike" dirty="0">
                <a:solidFill>
                  <a:srgbClr val="808080"/>
                </a:solidFill>
                <a:effectLst/>
                <a:latin typeface="Arial" panose="020B0604020202020204" pitchFamily="34" charset="0"/>
              </a:rPr>
              <a:t>El asesor que contesta la llamada debe registrar la información en el CRM por novedades botón AGREGAR.</a:t>
            </a:r>
          </a:p>
          <a:p>
            <a:pPr marL="0" indent="0" algn="just">
              <a:buNone/>
            </a:pPr>
            <a:r>
              <a:rPr lang="es-ES" sz="1800" b="0" i="0" u="none" strike="noStrike" dirty="0">
                <a:solidFill>
                  <a:srgbClr val="808080"/>
                </a:solidFill>
                <a:effectLst/>
                <a:latin typeface="Arial" panose="020B0604020202020204" pitchFamily="34" charset="0"/>
              </a:rPr>
              <a:t>Fuera de este horario (8am-5pm) el asesor que contesta debe realizar las 2 actividades correspondiente a la radicación de la novedad y soporte técnico nivel # registrando toda la gestión en el sistema hasta el cierre de la novedad en el CRM.</a:t>
            </a:r>
            <a:endParaRPr lang="es-ES" sz="1800" dirty="0">
              <a:solidFill>
                <a:srgbClr val="808080"/>
              </a:solidFill>
              <a:latin typeface="Arial" panose="020B0604020202020204" pitchFamily="34" charset="0"/>
            </a:endParaRPr>
          </a:p>
          <a:p>
            <a:pPr marL="0" indent="0" algn="just" rtl="0" fontAlgn="base">
              <a:spcBef>
                <a:spcPts val="0"/>
              </a:spcBef>
              <a:spcAft>
                <a:spcPts val="0"/>
              </a:spcAft>
              <a:buNone/>
            </a:pPr>
            <a:r>
              <a:rPr lang="es-ES" sz="1800" b="0" i="0" u="none" strike="noStrike" dirty="0">
                <a:solidFill>
                  <a:srgbClr val="808080"/>
                </a:solidFill>
                <a:effectLst/>
                <a:latin typeface="Arial" panose="020B0604020202020204" pitchFamily="34" charset="0"/>
              </a:rPr>
              <a:t>En caso que el paciente y/o usuario no se encuentren en frente del equipo para recibir el soporte técnico y tampoco se cuente con una persona mayor de edad para brindar el soporte, se debe indicar al usuario que se debe volver a comunicar .  La llamada en la plataforma telefónica se debe tipificar como </a:t>
            </a:r>
            <a:r>
              <a:rPr lang="es-ES" sz="1800" b="1" i="0" u="none" strike="noStrike" dirty="0">
                <a:solidFill>
                  <a:srgbClr val="808080"/>
                </a:solidFill>
                <a:effectLst/>
                <a:latin typeface="Arial" panose="020B0604020202020204" pitchFamily="34" charset="0"/>
              </a:rPr>
              <a:t>“Se escala soporte técnico nivel 1</a:t>
            </a:r>
            <a:r>
              <a:rPr lang="es-ES" sz="1800" b="0" i="0" u="none" strike="noStrike" dirty="0">
                <a:solidFill>
                  <a:srgbClr val="A64D79"/>
                </a:solidFill>
                <a:effectLst/>
                <a:latin typeface="Arial" panose="020B0604020202020204" pitchFamily="34" charset="0"/>
              </a:rPr>
              <a:t>.</a:t>
            </a:r>
            <a:r>
              <a:rPr lang="es-ES" sz="1800" b="0" i="0" u="none" strike="noStrike" dirty="0">
                <a:solidFill>
                  <a:srgbClr val="808080"/>
                </a:solidFill>
                <a:effectLst/>
                <a:latin typeface="Arial" panose="020B0604020202020204" pitchFamily="34" charset="0"/>
              </a:rPr>
              <a:t> Se debe registrar </a:t>
            </a:r>
            <a:r>
              <a:rPr lang="es-ES" sz="1800" dirty="0">
                <a:solidFill>
                  <a:srgbClr val="808080"/>
                </a:solidFill>
                <a:latin typeface="Arial" panose="020B0604020202020204" pitchFamily="34" charset="0"/>
              </a:rPr>
              <a:t>la </a:t>
            </a:r>
            <a:r>
              <a:rPr lang="es-ES" sz="1800" b="0" i="0" u="none" strike="noStrike" dirty="0">
                <a:solidFill>
                  <a:srgbClr val="808080"/>
                </a:solidFill>
                <a:effectLst/>
                <a:latin typeface="Arial" panose="020B0604020202020204" pitchFamily="34" charset="0"/>
              </a:rPr>
              <a:t>novedad en el CRM por  “</a:t>
            </a:r>
            <a:r>
              <a:rPr lang="es-ES" sz="1800" b="1" i="0" u="none" strike="noStrike" dirty="0">
                <a:solidFill>
                  <a:srgbClr val="808080"/>
                </a:solidFill>
                <a:effectLst/>
                <a:latin typeface="Arial" panose="020B0604020202020204" pitchFamily="34" charset="0"/>
                <a:hlinkClick r:id="rId2"/>
              </a:rPr>
              <a:t>Reportar Gestión </a:t>
            </a:r>
            <a:r>
              <a:rPr lang="es-ES" sz="1800" b="1" i="0" u="none" strike="noStrike" dirty="0" err="1">
                <a:solidFill>
                  <a:srgbClr val="808080"/>
                </a:solidFill>
                <a:effectLst/>
                <a:latin typeface="Arial" panose="020B0604020202020204" pitchFamily="34" charset="0"/>
                <a:hlinkClick r:id="rId2"/>
              </a:rPr>
              <a:t>Inbound</a:t>
            </a:r>
            <a:r>
              <a:rPr lang="es-ES" sz="1800" b="0" i="0" u="none" strike="noStrike" dirty="0">
                <a:solidFill>
                  <a:srgbClr val="808080"/>
                </a:solidFill>
                <a:effectLst/>
                <a:latin typeface="Arial" panose="020B0604020202020204" pitchFamily="34" charset="0"/>
              </a:rPr>
              <a:t>” // </a:t>
            </a:r>
            <a:r>
              <a:rPr lang="es-ES" sz="1800" b="1" i="0" u="none" strike="noStrike" dirty="0">
                <a:solidFill>
                  <a:srgbClr val="808080"/>
                </a:solidFill>
                <a:effectLst/>
                <a:latin typeface="Arial" panose="020B0604020202020204" pitchFamily="34" charset="0"/>
              </a:rPr>
              <a:t>Subtipificación:</a:t>
            </a:r>
            <a:r>
              <a:rPr lang="es-ES" sz="1800" b="0" i="0" u="none" strike="noStrike" dirty="0">
                <a:solidFill>
                  <a:srgbClr val="808080"/>
                </a:solidFill>
                <a:effectLst/>
                <a:latin typeface="Arial" panose="020B0604020202020204" pitchFamily="34" charset="0"/>
              </a:rPr>
              <a:t> Reporte Falla de Equipos- Soporte Técnico Telefónico Éxitos // </a:t>
            </a:r>
            <a:r>
              <a:rPr lang="es-ES" sz="1800" b="1" i="0" u="none" strike="noStrike" dirty="0">
                <a:solidFill>
                  <a:srgbClr val="808080"/>
                </a:solidFill>
                <a:effectLst/>
                <a:latin typeface="Arial" panose="020B0604020202020204" pitchFamily="34" charset="0"/>
              </a:rPr>
              <a:t>Comentario impreso:</a:t>
            </a:r>
            <a:r>
              <a:rPr lang="es-ES" sz="1800" b="0" i="0" u="none" strike="noStrike" dirty="0">
                <a:solidFill>
                  <a:srgbClr val="808080"/>
                </a:solidFill>
                <a:effectLst/>
                <a:latin typeface="Arial" panose="020B0604020202020204" pitchFamily="34" charset="0"/>
              </a:rPr>
              <a:t> Se deja la información suministrada por el usuario indicando que no se encuentra en frente del equipo para brindar soporte y que indica se vuelve a comunicar.</a:t>
            </a:r>
          </a:p>
          <a:p>
            <a:pPr marL="0" indent="0" algn="just" rtl="0" fontAlgn="base">
              <a:spcBef>
                <a:spcPts val="0"/>
              </a:spcBef>
              <a:spcAft>
                <a:spcPts val="0"/>
              </a:spcAft>
              <a:buNone/>
            </a:pPr>
            <a:r>
              <a:rPr lang="es-ES" sz="1800" b="0" i="0" u="none" strike="noStrike" dirty="0">
                <a:solidFill>
                  <a:srgbClr val="808080"/>
                </a:solidFill>
                <a:effectLst/>
                <a:latin typeface="Arial" panose="020B0604020202020204" pitchFamily="34" charset="0"/>
              </a:rPr>
              <a:t>Si el paciente y/o familiar está disponible para recibir la llamada de soporte nivel # 1 se deben seguir los siguientes pasos:</a:t>
            </a:r>
          </a:p>
          <a:p>
            <a:pPr marL="0" indent="0" algn="just">
              <a:buNone/>
            </a:pPr>
            <a:endParaRPr lang="es-CO" sz="120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60769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57071-B777-40F3-CB53-5768DF9B95A3}"/>
              </a:ext>
            </a:extLst>
          </p:cNvPr>
          <p:cNvSpPr>
            <a:spLocks noGrp="1"/>
          </p:cNvSpPr>
          <p:nvPr>
            <p:ph type="title"/>
          </p:nvPr>
        </p:nvSpPr>
        <p:spPr>
          <a:xfrm>
            <a:off x="395785" y="365125"/>
            <a:ext cx="11436824" cy="427977"/>
          </a:xfrm>
          <a:solidFill>
            <a:schemeClr val="accent6">
              <a:lumMod val="20000"/>
              <a:lumOff val="80000"/>
            </a:schemeClr>
          </a:solidFill>
        </p:spPr>
        <p:txBody>
          <a:bodyPr>
            <a:noAutofit/>
          </a:bodyPr>
          <a:lstStyle/>
          <a:p>
            <a:pPr algn="ctr"/>
            <a:r>
              <a:rPr lang="es-MX" sz="1800" b="1" dirty="0">
                <a:solidFill>
                  <a:srgbClr val="00B050"/>
                </a:solidFill>
                <a:latin typeface="Arial Nova Light" panose="020B0604020202020204" pitchFamily="34" charset="0"/>
                <a:cs typeface="Arial" panose="020B0604020202020204" pitchFamily="34" charset="0"/>
              </a:rPr>
              <a:t>GESTION RADICACION SOPORTE TECNICO NIVEL # 1</a:t>
            </a:r>
            <a:endParaRPr lang="es-CO" sz="1800" b="1" dirty="0">
              <a:solidFill>
                <a:srgbClr val="00B050"/>
              </a:solidFill>
            </a:endParaRPr>
          </a:p>
        </p:txBody>
      </p:sp>
      <p:sp>
        <p:nvSpPr>
          <p:cNvPr id="3" name="Marcador de contenido 2">
            <a:extLst>
              <a:ext uri="{FF2B5EF4-FFF2-40B4-BE49-F238E27FC236}">
                <a16:creationId xmlns:a16="http://schemas.microsoft.com/office/drawing/2014/main" id="{929B5656-6998-1DD2-E0DE-B4952EEE9D9B}"/>
              </a:ext>
            </a:extLst>
          </p:cNvPr>
          <p:cNvSpPr>
            <a:spLocks noGrp="1"/>
          </p:cNvSpPr>
          <p:nvPr>
            <p:ph idx="1"/>
          </p:nvPr>
        </p:nvSpPr>
        <p:spPr>
          <a:xfrm>
            <a:off x="430623" y="979714"/>
            <a:ext cx="11436824" cy="427977"/>
          </a:xfrm>
        </p:spPr>
        <p:txBody>
          <a:bodyPr>
            <a:normAutofit/>
          </a:bodyPr>
          <a:lstStyle/>
          <a:p>
            <a:pPr marL="0" indent="0" algn="just">
              <a:buNone/>
            </a:pPr>
            <a:r>
              <a:rPr lang="es-CO" sz="1200" b="1" dirty="0">
                <a:latin typeface="Arial" panose="020B0604020202020204" pitchFamily="34" charset="0"/>
                <a:ea typeface="+mj-ea"/>
                <a:cs typeface="Arial" panose="020B0604020202020204" pitchFamily="34" charset="0"/>
              </a:rPr>
              <a:t>1. </a:t>
            </a:r>
            <a:r>
              <a:rPr lang="es-ES" sz="1200" dirty="0">
                <a:solidFill>
                  <a:srgbClr val="808080"/>
                </a:solidFill>
                <a:latin typeface="Arial" panose="020B0604020202020204" pitchFamily="34" charset="0"/>
              </a:rPr>
              <a:t>contesta llamada y Buscar el paciente en el CRM (Válida equipos con los cuales cuenta)</a:t>
            </a:r>
          </a:p>
          <a:p>
            <a:pPr marL="0" indent="0" algn="just">
              <a:buNone/>
            </a:pPr>
            <a:endParaRPr lang="es-CO" sz="1200" dirty="0">
              <a:latin typeface="Arial" panose="020B0604020202020204" pitchFamily="34" charset="0"/>
              <a:ea typeface="+mj-ea"/>
              <a:cs typeface="Arial" panose="020B0604020202020204" pitchFamily="34" charset="0"/>
            </a:endParaRPr>
          </a:p>
        </p:txBody>
      </p:sp>
      <p:sp>
        <p:nvSpPr>
          <p:cNvPr id="5" name="Marcador de contenido 2">
            <a:extLst>
              <a:ext uri="{FF2B5EF4-FFF2-40B4-BE49-F238E27FC236}">
                <a16:creationId xmlns:a16="http://schemas.microsoft.com/office/drawing/2014/main" id="{DBE68514-D697-ADFD-3A0B-7B6DE6261EE3}"/>
              </a:ext>
            </a:extLst>
          </p:cNvPr>
          <p:cNvSpPr txBox="1">
            <a:spLocks/>
          </p:cNvSpPr>
          <p:nvPr/>
        </p:nvSpPr>
        <p:spPr>
          <a:xfrm>
            <a:off x="669451" y="3587442"/>
            <a:ext cx="11436824" cy="26800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O" sz="1200" b="1" dirty="0">
                <a:latin typeface="Arial" panose="020B0604020202020204" pitchFamily="34" charset="0"/>
                <a:ea typeface="+mj-ea"/>
                <a:cs typeface="Arial" panose="020B0604020202020204" pitchFamily="34" charset="0"/>
              </a:rPr>
              <a:t>2. </a:t>
            </a:r>
            <a:r>
              <a:rPr lang="es-ES" sz="1200" b="0" i="0" u="none" strike="noStrike" dirty="0">
                <a:solidFill>
                  <a:srgbClr val="808080"/>
                </a:solidFill>
                <a:effectLst/>
                <a:latin typeface="Arial" panose="020B0604020202020204" pitchFamily="34" charset="0"/>
              </a:rPr>
              <a:t>Registrar la novedad botón AGREGAR y diligenciar la información: </a:t>
            </a:r>
          </a:p>
          <a:p>
            <a:pPr marL="0" indent="0" algn="just">
              <a:buFont typeface="Arial" panose="020B0604020202020204" pitchFamily="34" charset="0"/>
              <a:buNone/>
            </a:pPr>
            <a:r>
              <a:rPr lang="es-ES" sz="1200" b="0" i="0" u="none" strike="noStrike" dirty="0">
                <a:solidFill>
                  <a:srgbClr val="A64D79"/>
                </a:solidFill>
                <a:effectLst/>
                <a:latin typeface="Arial" panose="020B0604020202020204" pitchFamily="34" charset="0"/>
              </a:rPr>
              <a:t>Familia de Novedad :</a:t>
            </a:r>
            <a:r>
              <a:rPr lang="es-ES" sz="1200" b="0" i="0" u="none" strike="noStrike" dirty="0">
                <a:solidFill>
                  <a:srgbClr val="808080"/>
                </a:solidFill>
                <a:effectLst/>
                <a:latin typeface="Arial" panose="020B0604020202020204" pitchFamily="34" charset="0"/>
              </a:rPr>
              <a:t> Gestión del Paciente</a:t>
            </a:r>
          </a:p>
          <a:p>
            <a:pPr marL="0" indent="0" algn="just">
              <a:buFont typeface="Arial" panose="020B0604020202020204" pitchFamily="34" charset="0"/>
              <a:buNone/>
            </a:pPr>
            <a:r>
              <a:rPr lang="es-ES" sz="1200" b="0" i="0" u="none" strike="noStrike" dirty="0">
                <a:solidFill>
                  <a:srgbClr val="A64D79"/>
                </a:solidFill>
                <a:effectLst/>
                <a:latin typeface="Arial" panose="020B0604020202020204" pitchFamily="34" charset="0"/>
              </a:rPr>
              <a:t>Sub Familia de Novedad:</a:t>
            </a:r>
            <a:r>
              <a:rPr lang="es-ES" sz="1200" b="0" i="0" u="none" strike="noStrike" dirty="0">
                <a:solidFill>
                  <a:srgbClr val="808080"/>
                </a:solidFill>
                <a:effectLst/>
                <a:latin typeface="Arial" panose="020B0604020202020204" pitchFamily="34" charset="0"/>
              </a:rPr>
              <a:t> Gestión del Paciente</a:t>
            </a:r>
            <a:endParaRPr lang="es-ES" sz="1200" dirty="0">
              <a:solidFill>
                <a:srgbClr val="808080"/>
              </a:solidFill>
              <a:latin typeface="Arial" panose="020B0604020202020204" pitchFamily="34" charset="0"/>
            </a:endParaRPr>
          </a:p>
          <a:p>
            <a:pPr marL="0" indent="0" algn="just">
              <a:buFont typeface="Arial" panose="020B0604020202020204" pitchFamily="34" charset="0"/>
              <a:buNone/>
            </a:pPr>
            <a:r>
              <a:rPr lang="es-CO" sz="1200" b="0" i="0" u="none" strike="noStrike" dirty="0">
                <a:solidFill>
                  <a:srgbClr val="A64D79"/>
                </a:solidFill>
                <a:effectLst/>
                <a:latin typeface="Arial" panose="020B0604020202020204" pitchFamily="34" charset="0"/>
              </a:rPr>
              <a:t>Caso:</a:t>
            </a:r>
            <a:r>
              <a:rPr lang="es-CO" sz="1200" b="0" i="0" u="none" strike="noStrike" dirty="0">
                <a:solidFill>
                  <a:srgbClr val="808080"/>
                </a:solidFill>
                <a:effectLst/>
                <a:latin typeface="Arial" panose="020B0604020202020204" pitchFamily="34" charset="0"/>
              </a:rPr>
              <a:t> Gestión del Paciente   </a:t>
            </a:r>
            <a:endParaRPr lang="es-ES" sz="1200" b="0" i="0" u="none" strike="noStrike" dirty="0">
              <a:solidFill>
                <a:srgbClr val="808080"/>
              </a:solidFill>
              <a:effectLst/>
              <a:latin typeface="Arial" panose="020B0604020202020204" pitchFamily="34" charset="0"/>
            </a:endParaRPr>
          </a:p>
          <a:p>
            <a:pPr marL="0" indent="0" algn="just">
              <a:buFont typeface="Arial" panose="020B0604020202020204" pitchFamily="34" charset="0"/>
              <a:buNone/>
            </a:pPr>
            <a:r>
              <a:rPr lang="es-ES" sz="1200" b="0" i="0" u="none" strike="noStrike" dirty="0">
                <a:solidFill>
                  <a:srgbClr val="A64D79"/>
                </a:solidFill>
                <a:effectLst/>
                <a:latin typeface="Arial" panose="020B0604020202020204" pitchFamily="34" charset="0"/>
              </a:rPr>
              <a:t>Novedad</a:t>
            </a:r>
            <a:r>
              <a:rPr lang="es-ES" sz="1200" b="0" i="0" u="none" strike="noStrike" dirty="0">
                <a:solidFill>
                  <a:srgbClr val="808080"/>
                </a:solidFill>
                <a:effectLst/>
                <a:latin typeface="Arial" panose="020B0604020202020204" pitchFamily="34" charset="0"/>
              </a:rPr>
              <a:t>: Soporte </a:t>
            </a:r>
            <a:r>
              <a:rPr lang="es-ES" sz="1200" b="0" i="0" u="none" strike="noStrike" dirty="0" err="1">
                <a:solidFill>
                  <a:srgbClr val="808080"/>
                </a:solidFill>
                <a:effectLst/>
                <a:latin typeface="Arial" panose="020B0604020202020204" pitchFamily="34" charset="0"/>
              </a:rPr>
              <a:t>Tecnico</a:t>
            </a:r>
            <a:r>
              <a:rPr lang="es-ES" sz="1200" b="0" i="0" u="none" strike="noStrike" dirty="0">
                <a:solidFill>
                  <a:srgbClr val="808080"/>
                </a:solidFill>
                <a:effectLst/>
                <a:latin typeface="Arial" panose="020B0604020202020204" pitchFamily="34" charset="0"/>
              </a:rPr>
              <a:t> Primer Nivel   </a:t>
            </a:r>
            <a:endParaRPr lang="es-ES" sz="1200" dirty="0">
              <a:solidFill>
                <a:srgbClr val="808080"/>
              </a:solidFill>
              <a:latin typeface="Arial" panose="020B0604020202020204" pitchFamily="34" charset="0"/>
            </a:endParaRPr>
          </a:p>
          <a:p>
            <a:pPr marL="0" indent="0" algn="just">
              <a:buFont typeface="Arial" panose="020B0604020202020204" pitchFamily="34" charset="0"/>
              <a:buNone/>
            </a:pPr>
            <a:r>
              <a:rPr lang="es-ES" sz="1200" b="0" i="0" u="none" strike="noStrike" dirty="0">
                <a:solidFill>
                  <a:srgbClr val="A64D79"/>
                </a:solidFill>
                <a:effectLst/>
                <a:latin typeface="Arial" panose="020B0604020202020204" pitchFamily="34" charset="0"/>
              </a:rPr>
              <a:t>Subtipificación:</a:t>
            </a:r>
            <a:r>
              <a:rPr lang="es-ES" sz="1200" b="0" i="0" u="none" strike="noStrike" dirty="0">
                <a:solidFill>
                  <a:srgbClr val="808080"/>
                </a:solidFill>
                <a:effectLst/>
                <a:latin typeface="Arial" panose="020B0604020202020204" pitchFamily="34" charset="0"/>
              </a:rPr>
              <a:t> Tipo de Falla que reportan (Lista desplegable)</a:t>
            </a:r>
          </a:p>
          <a:p>
            <a:pPr marL="0" indent="0" algn="just">
              <a:buFont typeface="Arial" panose="020B0604020202020204" pitchFamily="34" charset="0"/>
              <a:buNone/>
            </a:pPr>
            <a:r>
              <a:rPr lang="es-ES" sz="1200" dirty="0">
                <a:solidFill>
                  <a:srgbClr val="A64D79"/>
                </a:solidFill>
                <a:latin typeface="Arial" panose="020B0604020202020204" pitchFamily="34" charset="0"/>
              </a:rPr>
              <a:t>Comentario Impreso :  </a:t>
            </a:r>
            <a:r>
              <a:rPr lang="es-ES" sz="1200" b="0" i="0" u="none" strike="noStrike" dirty="0">
                <a:solidFill>
                  <a:srgbClr val="808080"/>
                </a:solidFill>
                <a:effectLst/>
                <a:latin typeface="Arial" panose="020B0604020202020204" pitchFamily="34" charset="0"/>
              </a:rPr>
              <a:t>Se registra Datos de la persona que llama: nombre completo, parentesco con paciente, teléfonos de contacto, tipo de falla que reporta, uso de cilindro y cantidad de libras que registra en el momento de la llamada, indicar que se informa le llaman en un tiempo de 1 hora y confirmar que en el momento de la llamada estará un adulto para seguir las indicaciones, por último firman (usuario </a:t>
            </a:r>
            <a:r>
              <a:rPr lang="es-ES" sz="1200" b="0" i="0" u="none" strike="noStrike" dirty="0" err="1">
                <a:solidFill>
                  <a:srgbClr val="808080"/>
                </a:solidFill>
                <a:effectLst/>
                <a:latin typeface="Arial" panose="020B0604020202020204" pitchFamily="34" charset="0"/>
              </a:rPr>
              <a:t>logueo</a:t>
            </a:r>
            <a:r>
              <a:rPr lang="es-ES" sz="1200" b="0" i="0" u="none" strike="noStrike" dirty="0">
                <a:solidFill>
                  <a:srgbClr val="808080"/>
                </a:solidFill>
                <a:effectLst/>
                <a:latin typeface="Arial" panose="020B0604020202020204" pitchFamily="34" charset="0"/>
              </a:rPr>
              <a:t> CRM)</a:t>
            </a:r>
          </a:p>
          <a:p>
            <a:pPr marL="0" indent="0" algn="just">
              <a:buFont typeface="Arial" panose="020B0604020202020204" pitchFamily="34" charset="0"/>
              <a:buNone/>
            </a:pPr>
            <a:r>
              <a:rPr lang="es-ES" sz="1200" dirty="0">
                <a:solidFill>
                  <a:srgbClr val="A64D79"/>
                </a:solidFill>
                <a:latin typeface="Arial" panose="020B0604020202020204" pitchFamily="34" charset="0"/>
              </a:rPr>
              <a:t>Guardar: </a:t>
            </a:r>
            <a:r>
              <a:rPr lang="es-ES" sz="1200" dirty="0">
                <a:solidFill>
                  <a:srgbClr val="808080"/>
                </a:solidFill>
                <a:latin typeface="Arial" panose="020B0604020202020204" pitchFamily="34" charset="0"/>
              </a:rPr>
              <a:t>Una vez esté toda la información registrada grabar para que el caso llegue a la lista de trabajo del asesor encargado de soportes nivel # 1. Si la llamada se recibe fuera del rango de 8am a 5pm el asesor que contesta debe realizar en línea el soporte nivel #1.</a:t>
            </a:r>
          </a:p>
          <a:p>
            <a:pPr marL="0" indent="0" algn="just">
              <a:buFont typeface="Arial" panose="020B0604020202020204" pitchFamily="34" charset="0"/>
              <a:buNone/>
            </a:pPr>
            <a:endParaRPr lang="es-CO" sz="1200" dirty="0">
              <a:latin typeface="Arial" panose="020B0604020202020204" pitchFamily="34" charset="0"/>
              <a:ea typeface="+mj-ea"/>
              <a:cs typeface="Arial" panose="020B0604020202020204" pitchFamily="34" charset="0"/>
            </a:endParaRPr>
          </a:p>
        </p:txBody>
      </p:sp>
      <p:pic>
        <p:nvPicPr>
          <p:cNvPr id="4102" name="Picture 6">
            <a:extLst>
              <a:ext uri="{FF2B5EF4-FFF2-40B4-BE49-F238E27FC236}">
                <a16:creationId xmlns:a16="http://schemas.microsoft.com/office/drawing/2014/main" id="{9C2602A8-344A-D3B8-D54A-4530E2FCD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325" y="1407691"/>
            <a:ext cx="3667125" cy="196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4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57071-B777-40F3-CB53-5768DF9B95A3}"/>
              </a:ext>
            </a:extLst>
          </p:cNvPr>
          <p:cNvSpPr>
            <a:spLocks noGrp="1"/>
          </p:cNvSpPr>
          <p:nvPr>
            <p:ph type="title"/>
          </p:nvPr>
        </p:nvSpPr>
        <p:spPr>
          <a:xfrm>
            <a:off x="395785" y="365125"/>
            <a:ext cx="11436824" cy="427977"/>
          </a:xfrm>
          <a:solidFill>
            <a:schemeClr val="accent6">
              <a:lumMod val="20000"/>
              <a:lumOff val="80000"/>
            </a:schemeClr>
          </a:solidFill>
        </p:spPr>
        <p:txBody>
          <a:bodyPr>
            <a:noAutofit/>
          </a:bodyPr>
          <a:lstStyle/>
          <a:p>
            <a:pPr algn="ctr"/>
            <a:r>
              <a:rPr lang="es-MX" sz="1800" b="1" dirty="0">
                <a:solidFill>
                  <a:srgbClr val="00B050"/>
                </a:solidFill>
                <a:latin typeface="Arial Nova Light" panose="020B0604020202020204" pitchFamily="34" charset="0"/>
                <a:cs typeface="Arial" panose="020B0604020202020204" pitchFamily="34" charset="0"/>
              </a:rPr>
              <a:t>GESTION RADICACION SOPORTE TECNICO NIVEL # 1</a:t>
            </a:r>
            <a:endParaRPr lang="es-CO" sz="1800" b="1" dirty="0">
              <a:solidFill>
                <a:srgbClr val="00B050"/>
              </a:solidFill>
            </a:endParaRPr>
          </a:p>
        </p:txBody>
      </p:sp>
      <p:sp>
        <p:nvSpPr>
          <p:cNvPr id="6" name="Marcador de contenido 2">
            <a:extLst>
              <a:ext uri="{FF2B5EF4-FFF2-40B4-BE49-F238E27FC236}">
                <a16:creationId xmlns:a16="http://schemas.microsoft.com/office/drawing/2014/main" id="{E553D9CB-0E18-6ACC-99F8-4518170EDD05}"/>
              </a:ext>
            </a:extLst>
          </p:cNvPr>
          <p:cNvSpPr txBox="1">
            <a:spLocks/>
          </p:cNvSpPr>
          <p:nvPr/>
        </p:nvSpPr>
        <p:spPr>
          <a:xfrm>
            <a:off x="430623" y="979714"/>
            <a:ext cx="11436824" cy="427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O" sz="1200" b="1" dirty="0">
                <a:solidFill>
                  <a:srgbClr val="808080"/>
                </a:solidFill>
                <a:latin typeface="Arial" panose="020B0604020202020204" pitchFamily="34" charset="0"/>
                <a:ea typeface="+mj-ea"/>
                <a:cs typeface="Arial" panose="020B0604020202020204" pitchFamily="34" charset="0"/>
              </a:rPr>
              <a:t>REGISTRO EN EL CRM</a:t>
            </a:r>
            <a:endParaRPr lang="es-ES" sz="1200" dirty="0">
              <a:solidFill>
                <a:srgbClr val="808080"/>
              </a:solidFill>
              <a:latin typeface="Arial" panose="020B0604020202020204" pitchFamily="34" charset="0"/>
            </a:endParaRPr>
          </a:p>
          <a:p>
            <a:pPr marL="0" indent="0" algn="just">
              <a:buFont typeface="Arial" panose="020B0604020202020204" pitchFamily="34" charset="0"/>
              <a:buNone/>
            </a:pPr>
            <a:endParaRPr lang="es-CO" sz="1200" dirty="0">
              <a:latin typeface="Arial" panose="020B0604020202020204" pitchFamily="34" charset="0"/>
              <a:ea typeface="+mj-ea"/>
              <a:cs typeface="Arial" panose="020B0604020202020204" pitchFamily="34" charset="0"/>
            </a:endParaRPr>
          </a:p>
        </p:txBody>
      </p:sp>
      <p:pic>
        <p:nvPicPr>
          <p:cNvPr id="7" name="Picture 2">
            <a:extLst>
              <a:ext uri="{FF2B5EF4-FFF2-40B4-BE49-F238E27FC236}">
                <a16:creationId xmlns:a16="http://schemas.microsoft.com/office/drawing/2014/main" id="{66CB623B-44A0-1BD8-9946-674A108C5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407691"/>
            <a:ext cx="8677275" cy="492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9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57071-B777-40F3-CB53-5768DF9B95A3}"/>
              </a:ext>
            </a:extLst>
          </p:cNvPr>
          <p:cNvSpPr>
            <a:spLocks noGrp="1"/>
          </p:cNvSpPr>
          <p:nvPr>
            <p:ph type="title"/>
          </p:nvPr>
        </p:nvSpPr>
        <p:spPr>
          <a:xfrm>
            <a:off x="395785" y="365125"/>
            <a:ext cx="11436824" cy="427977"/>
          </a:xfrm>
          <a:solidFill>
            <a:schemeClr val="accent6">
              <a:lumMod val="20000"/>
              <a:lumOff val="80000"/>
            </a:schemeClr>
          </a:solidFill>
        </p:spPr>
        <p:txBody>
          <a:bodyPr>
            <a:noAutofit/>
          </a:bodyPr>
          <a:lstStyle/>
          <a:p>
            <a:pPr algn="ctr"/>
            <a:r>
              <a:rPr lang="es-MX" sz="1800" b="1" dirty="0">
                <a:solidFill>
                  <a:srgbClr val="00B050"/>
                </a:solidFill>
                <a:latin typeface="Arial Nova Light" panose="020B0604020202020204" pitchFamily="34" charset="0"/>
                <a:cs typeface="Arial" panose="020B0604020202020204" pitchFamily="34" charset="0"/>
              </a:rPr>
              <a:t>GESTION SOPORTE TECNICO NIVEL # 1 - OUTBOUND</a:t>
            </a:r>
            <a:endParaRPr lang="es-CO" sz="1800" b="1" dirty="0">
              <a:solidFill>
                <a:srgbClr val="00B050"/>
              </a:solidFill>
            </a:endParaRPr>
          </a:p>
        </p:txBody>
      </p:sp>
      <p:sp>
        <p:nvSpPr>
          <p:cNvPr id="3" name="Marcador de contenido 2">
            <a:extLst>
              <a:ext uri="{FF2B5EF4-FFF2-40B4-BE49-F238E27FC236}">
                <a16:creationId xmlns:a16="http://schemas.microsoft.com/office/drawing/2014/main" id="{929B5656-6998-1DD2-E0DE-B4952EEE9D9B}"/>
              </a:ext>
            </a:extLst>
          </p:cNvPr>
          <p:cNvSpPr>
            <a:spLocks noGrp="1"/>
          </p:cNvSpPr>
          <p:nvPr>
            <p:ph idx="1"/>
          </p:nvPr>
        </p:nvSpPr>
        <p:spPr>
          <a:xfrm>
            <a:off x="430623" y="979714"/>
            <a:ext cx="11436824" cy="1563461"/>
          </a:xfrm>
        </p:spPr>
        <p:txBody>
          <a:bodyPr>
            <a:normAutofit/>
          </a:bodyPr>
          <a:lstStyle/>
          <a:p>
            <a:pPr marL="0" indent="0">
              <a:buNone/>
            </a:pPr>
            <a:r>
              <a:rPr lang="es-ES" sz="1800" b="0" i="0" u="none" strike="noStrike" dirty="0">
                <a:solidFill>
                  <a:srgbClr val="808080"/>
                </a:solidFill>
                <a:effectLst/>
                <a:latin typeface="Arial" panose="020B0604020202020204" pitchFamily="34" charset="0"/>
              </a:rPr>
              <a:t>El asesor encargado de esta actividad debe estar pendiente de su lista de trabajo validando en el  </a:t>
            </a:r>
            <a:r>
              <a:rPr lang="es-ES" sz="1800" b="0" i="0" u="none" strike="noStrike" dirty="0" err="1">
                <a:solidFill>
                  <a:srgbClr val="808080"/>
                </a:solidFill>
                <a:effectLst/>
                <a:latin typeface="Arial" panose="020B0604020202020204" pitchFamily="34" charset="0"/>
              </a:rPr>
              <a:t>redash</a:t>
            </a:r>
            <a:r>
              <a:rPr lang="es-ES" sz="1800" b="0" i="0" u="none" strike="noStrike" dirty="0">
                <a:solidFill>
                  <a:srgbClr val="808080"/>
                </a:solidFill>
                <a:effectLst/>
                <a:latin typeface="Arial" panose="020B0604020202020204" pitchFamily="34" charset="0"/>
              </a:rPr>
              <a:t>(</a:t>
            </a:r>
            <a:r>
              <a:rPr lang="es-ES" sz="1800" b="0" i="0" u="sng" strike="noStrike" dirty="0">
                <a:solidFill>
                  <a:srgbClr val="1155CC"/>
                </a:solidFill>
                <a:effectLst/>
                <a:latin typeface="Arial" panose="020B0604020202020204" pitchFamily="34" charset="0"/>
                <a:hlinkClick r:id="rId2"/>
              </a:rPr>
              <a:t>https://redash.airoxipro.com/public/dashboards/N56fb4piSaGEPS381uTfbtQhvl5pOX1UnEE7LteX?org_slug=default</a:t>
            </a:r>
            <a:r>
              <a:rPr lang="es-ES" sz="1800" b="0" i="0" u="none" strike="noStrike" dirty="0">
                <a:solidFill>
                  <a:srgbClr val="808080"/>
                </a:solidFill>
                <a:effectLst/>
                <a:latin typeface="Arial" panose="020B0604020202020204" pitchFamily="34" charset="0"/>
              </a:rPr>
              <a:t>) - TOTAL PENDIENTES SOPORTE TECNICO PRIMER NIVEL, la cual será alimentada de los casos radicados por llamadas recibidas por motivos falla de concentrador </a:t>
            </a:r>
            <a:endParaRPr lang="es-CO" sz="1200" dirty="0">
              <a:latin typeface="Arial" panose="020B0604020202020204" pitchFamily="34" charset="0"/>
              <a:ea typeface="+mj-ea"/>
              <a:cs typeface="Arial" panose="020B0604020202020204" pitchFamily="34" charset="0"/>
            </a:endParaRPr>
          </a:p>
        </p:txBody>
      </p:sp>
      <p:pic>
        <p:nvPicPr>
          <p:cNvPr id="6148" name="Picture 4">
            <a:extLst>
              <a:ext uri="{FF2B5EF4-FFF2-40B4-BE49-F238E27FC236}">
                <a16:creationId xmlns:a16="http://schemas.microsoft.com/office/drawing/2014/main" id="{24175EA4-4031-6315-5B52-115EAD128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2552701"/>
            <a:ext cx="5762625"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32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57071-B777-40F3-CB53-5768DF9B95A3}"/>
              </a:ext>
            </a:extLst>
          </p:cNvPr>
          <p:cNvSpPr>
            <a:spLocks noGrp="1"/>
          </p:cNvSpPr>
          <p:nvPr>
            <p:ph type="title"/>
          </p:nvPr>
        </p:nvSpPr>
        <p:spPr>
          <a:xfrm>
            <a:off x="395785" y="365125"/>
            <a:ext cx="11436824" cy="427977"/>
          </a:xfrm>
          <a:solidFill>
            <a:schemeClr val="accent6">
              <a:lumMod val="20000"/>
              <a:lumOff val="80000"/>
            </a:schemeClr>
          </a:solidFill>
        </p:spPr>
        <p:txBody>
          <a:bodyPr>
            <a:noAutofit/>
          </a:bodyPr>
          <a:lstStyle/>
          <a:p>
            <a:pPr algn="ctr"/>
            <a:r>
              <a:rPr lang="es-MX" sz="1800" b="1" dirty="0">
                <a:solidFill>
                  <a:srgbClr val="00B050"/>
                </a:solidFill>
                <a:latin typeface="Arial Nova Light" panose="020B0604020202020204" pitchFamily="34" charset="0"/>
                <a:cs typeface="Arial" panose="020B0604020202020204" pitchFamily="34" charset="0"/>
              </a:rPr>
              <a:t>GESTION RADICACION SOPORTE TECNICO NIVEL # 1</a:t>
            </a:r>
            <a:endParaRPr lang="es-CO" sz="1800" b="1" dirty="0">
              <a:solidFill>
                <a:srgbClr val="00B050"/>
              </a:solidFill>
            </a:endParaRPr>
          </a:p>
        </p:txBody>
      </p:sp>
      <p:sp>
        <p:nvSpPr>
          <p:cNvPr id="3" name="Marcador de contenido 2">
            <a:extLst>
              <a:ext uri="{FF2B5EF4-FFF2-40B4-BE49-F238E27FC236}">
                <a16:creationId xmlns:a16="http://schemas.microsoft.com/office/drawing/2014/main" id="{929B5656-6998-1DD2-E0DE-B4952EEE9D9B}"/>
              </a:ext>
            </a:extLst>
          </p:cNvPr>
          <p:cNvSpPr>
            <a:spLocks noGrp="1"/>
          </p:cNvSpPr>
          <p:nvPr>
            <p:ph idx="1"/>
          </p:nvPr>
        </p:nvSpPr>
        <p:spPr>
          <a:xfrm>
            <a:off x="430623" y="979714"/>
            <a:ext cx="11436824" cy="1563461"/>
          </a:xfrm>
        </p:spPr>
        <p:txBody>
          <a:bodyPr>
            <a:noAutofit/>
          </a:bodyPr>
          <a:lstStyle/>
          <a:p>
            <a:pPr marL="0" indent="0" algn="just" rtl="0">
              <a:spcBef>
                <a:spcPts val="0"/>
              </a:spcBef>
              <a:spcAft>
                <a:spcPts val="0"/>
              </a:spcAft>
              <a:buNone/>
            </a:pPr>
            <a:r>
              <a:rPr lang="es-ES" sz="1600" b="0" i="0" u="none" strike="noStrike" dirty="0">
                <a:solidFill>
                  <a:srgbClr val="808080"/>
                </a:solidFill>
                <a:effectLst/>
                <a:latin typeface="Arial" panose="020B0604020202020204" pitchFamily="34" charset="0"/>
              </a:rPr>
              <a:t>Registra los datos obligatorios teniendo en cuenta la información suministrada por el paciente en la llamada  - “Información Personalizada”</a:t>
            </a:r>
          </a:p>
          <a:p>
            <a:pPr marL="0" indent="0" algn="just" rtl="0">
              <a:spcBef>
                <a:spcPts val="0"/>
              </a:spcBef>
              <a:spcAft>
                <a:spcPts val="0"/>
              </a:spcAft>
              <a:buNone/>
            </a:pPr>
            <a:r>
              <a:rPr lang="es-ES" sz="1600" b="0" i="0" u="none" strike="noStrike" dirty="0">
                <a:solidFill>
                  <a:srgbClr val="A64D79"/>
                </a:solidFill>
                <a:effectLst/>
                <a:latin typeface="Arial" panose="020B0604020202020204" pitchFamily="34" charset="0"/>
              </a:rPr>
              <a:t>Motivo de Llamada HNH:</a:t>
            </a:r>
            <a:r>
              <a:rPr lang="es-ES" sz="1600" b="0" i="0" u="none" strike="noStrike" dirty="0">
                <a:solidFill>
                  <a:srgbClr val="808080"/>
                </a:solidFill>
                <a:effectLst/>
                <a:latin typeface="Arial" panose="020B0604020202020204" pitchFamily="34" charset="0"/>
              </a:rPr>
              <a:t> Lista Desplegable</a:t>
            </a:r>
            <a:endParaRPr lang="es-ES" sz="1600" dirty="0">
              <a:solidFill>
                <a:srgbClr val="808080"/>
              </a:solidFill>
              <a:latin typeface="Arial" panose="020B0604020202020204" pitchFamily="34" charset="0"/>
            </a:endParaRPr>
          </a:p>
          <a:p>
            <a:pPr marL="0" indent="0" algn="just" rtl="0">
              <a:spcBef>
                <a:spcPts val="0"/>
              </a:spcBef>
              <a:spcAft>
                <a:spcPts val="0"/>
              </a:spcAft>
              <a:buNone/>
            </a:pPr>
            <a:r>
              <a:rPr lang="es-CO" sz="1600" b="0" i="0" u="none" strike="noStrike" dirty="0" err="1">
                <a:solidFill>
                  <a:srgbClr val="A64D79"/>
                </a:solidFill>
                <a:effectLst/>
                <a:latin typeface="Arial" panose="020B0604020202020204" pitchFamily="34" charset="0"/>
              </a:rPr>
              <a:t>ProgVisita</a:t>
            </a:r>
            <a:r>
              <a:rPr lang="es-CO" sz="1600" b="0" i="0" u="none" strike="noStrike" dirty="0">
                <a:solidFill>
                  <a:srgbClr val="A64D79"/>
                </a:solidFill>
                <a:effectLst/>
                <a:latin typeface="Arial" panose="020B0604020202020204" pitchFamily="34" charset="0"/>
              </a:rPr>
              <a:t> HNH:</a:t>
            </a:r>
            <a:r>
              <a:rPr lang="es-CO" sz="1600" b="0" i="0" u="none" strike="noStrike" dirty="0">
                <a:solidFill>
                  <a:srgbClr val="808080"/>
                </a:solidFill>
                <a:effectLst/>
                <a:latin typeface="Arial" panose="020B0604020202020204" pitchFamily="34" charset="0"/>
              </a:rPr>
              <a:t> Lista Desplegable</a:t>
            </a:r>
            <a:endParaRPr lang="es-ES" sz="1600" b="0" i="0" u="none" strike="noStrike" dirty="0">
              <a:solidFill>
                <a:srgbClr val="808080"/>
              </a:solidFill>
              <a:effectLst/>
              <a:latin typeface="Arial" panose="020B0604020202020204" pitchFamily="34" charset="0"/>
            </a:endParaRPr>
          </a:p>
          <a:p>
            <a:pPr marL="0" indent="0" algn="just" rtl="0">
              <a:spcBef>
                <a:spcPts val="0"/>
              </a:spcBef>
              <a:spcAft>
                <a:spcPts val="0"/>
              </a:spcAft>
              <a:buNone/>
            </a:pPr>
            <a:r>
              <a:rPr lang="es-ES" sz="1600" b="0" i="0" u="none" strike="noStrike" dirty="0" err="1">
                <a:solidFill>
                  <a:srgbClr val="A64D79"/>
                </a:solidFill>
                <a:effectLst/>
                <a:latin typeface="Arial" panose="020B0604020202020204" pitchFamily="34" charset="0"/>
              </a:rPr>
              <a:t>ObsCierre</a:t>
            </a:r>
            <a:r>
              <a:rPr lang="es-ES" sz="1600" b="0" i="0" u="none" strike="noStrike" dirty="0">
                <a:solidFill>
                  <a:srgbClr val="A64D79"/>
                </a:solidFill>
                <a:effectLst/>
                <a:latin typeface="Arial" panose="020B0604020202020204" pitchFamily="34" charset="0"/>
              </a:rPr>
              <a:t>:</a:t>
            </a:r>
            <a:r>
              <a:rPr lang="es-ES" sz="1600" b="0" i="0" u="none" strike="noStrike" dirty="0">
                <a:solidFill>
                  <a:srgbClr val="808080"/>
                </a:solidFill>
                <a:effectLst/>
                <a:latin typeface="Arial" panose="020B0604020202020204" pitchFamily="34" charset="0"/>
              </a:rPr>
              <a:t> Este campo se utilizará para registrar el motivo de la falla del equipo reportado por el usuario, el campo no está por lista desplegable, motivo por el cual se debe copiar y pegar la causal de la falla (Lista a continuación) con el fin que en el momento de generar el reporte para presentar al cliente la información esté unificada</a:t>
            </a:r>
            <a:endParaRPr lang="es-CO" sz="1600" dirty="0">
              <a:latin typeface="Arial" panose="020B0604020202020204" pitchFamily="34" charset="0"/>
              <a:ea typeface="+mj-ea"/>
              <a:cs typeface="Arial" panose="020B0604020202020204" pitchFamily="34" charset="0"/>
            </a:endParaRPr>
          </a:p>
        </p:txBody>
      </p:sp>
      <p:pic>
        <p:nvPicPr>
          <p:cNvPr id="8194" name="Picture 2">
            <a:extLst>
              <a:ext uri="{FF2B5EF4-FFF2-40B4-BE49-F238E27FC236}">
                <a16:creationId xmlns:a16="http://schemas.microsoft.com/office/drawing/2014/main" id="{4FA9F9E9-C182-2328-15EA-235D1B138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28926"/>
            <a:ext cx="5736609" cy="336232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1295CBB-5D48-5DAF-794B-D3455E89C604}"/>
              </a:ext>
            </a:extLst>
          </p:cNvPr>
          <p:cNvSpPr txBox="1"/>
          <p:nvPr/>
        </p:nvSpPr>
        <p:spPr>
          <a:xfrm>
            <a:off x="430623" y="2729787"/>
            <a:ext cx="5372100" cy="3970318"/>
          </a:xfrm>
          <a:prstGeom prst="rect">
            <a:avLst/>
          </a:prstGeom>
          <a:noFill/>
        </p:spPr>
        <p:txBody>
          <a:bodyPr wrap="square">
            <a:spAutoFit/>
          </a:bodyPr>
          <a:lstStyle/>
          <a:p>
            <a:pPr rtl="0">
              <a:spcBef>
                <a:spcPts val="0"/>
              </a:spcBef>
              <a:spcAft>
                <a:spcPts val="0"/>
              </a:spcAft>
            </a:pPr>
            <a:r>
              <a:rPr lang="es-CO" sz="1200" b="0" i="0" u="none" strike="noStrike" dirty="0">
                <a:solidFill>
                  <a:srgbClr val="C7254E"/>
                </a:solidFill>
                <a:effectLst/>
                <a:latin typeface="Arial" panose="020B0604020202020204" pitchFamily="34" charset="0"/>
              </a:rPr>
              <a:t>AGUA EN CANULA AL PACIENTE</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ALERTA AMARILLA ENCENDIDA</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BOTÓN DE ENCENDIDO NO FUNCIONA</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CONCENTRADOR ALARMA LUMINOSA - FALLA LOW</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CONCENTRADOR ALARMA SONORA - SE APAGA CONSTANTEMENTE </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CONCENTRADOR BOTA POLVO</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CONCENTRADOR NO GENERA OXÍGENO - OBSTRUCCIÓN</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CONCENTRADOR NO GENERA OXÍGENO - SATURACIÓN</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CONCENTRADOR NO PRENDE</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CONCENTRADOR SE APAGA CONSTANTEMENTE </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CONCENTRADOR SE APAGA Y ARROJA FALLA E1</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CONCENTRADOR SE APAGA Y ARROJA FALLA E2</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CONCENTRADOR SE APAGA Y ARROJA FALLA E5</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CORTO EN ENCHUFE CONCENTRADOR</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FALLA REGULADOR CILINDRO RESPALDO </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FLUJOMETRO FUERA DE PARÁMETROS</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NO RESPONDEN NÚMEROS </a:t>
            </a:r>
            <a:endParaRPr lang="es-CO" sz="1200" b="0" dirty="0">
              <a:effectLst/>
            </a:endParaRPr>
          </a:p>
          <a:p>
            <a:pPr rtl="0">
              <a:spcBef>
                <a:spcPts val="0"/>
              </a:spcBef>
              <a:spcAft>
                <a:spcPts val="0"/>
              </a:spcAft>
            </a:pPr>
            <a:r>
              <a:rPr lang="es-CO" sz="1200" b="0" i="0" u="none" strike="noStrike" dirty="0">
                <a:solidFill>
                  <a:srgbClr val="C7254E"/>
                </a:solidFill>
                <a:effectLst/>
                <a:latin typeface="Arial" panose="020B0604020202020204" pitchFamily="34" charset="0"/>
              </a:rPr>
              <a:t>RUIDO FUERA DE PARÁMETROS</a:t>
            </a:r>
            <a:endParaRPr lang="es-CO" sz="1200" b="0" dirty="0">
              <a:effectLst/>
            </a:endParaRPr>
          </a:p>
          <a:p>
            <a:br>
              <a:rPr lang="es-CO" dirty="0"/>
            </a:br>
            <a:endParaRPr lang="es-CO" dirty="0"/>
          </a:p>
        </p:txBody>
      </p:sp>
    </p:spTree>
    <p:extLst>
      <p:ext uri="{BB962C8B-B14F-4D97-AF65-F5344CB8AC3E}">
        <p14:creationId xmlns:p14="http://schemas.microsoft.com/office/powerpoint/2010/main" val="194509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57071-B777-40F3-CB53-5768DF9B95A3}"/>
              </a:ext>
            </a:extLst>
          </p:cNvPr>
          <p:cNvSpPr>
            <a:spLocks noGrp="1"/>
          </p:cNvSpPr>
          <p:nvPr>
            <p:ph type="title"/>
          </p:nvPr>
        </p:nvSpPr>
        <p:spPr>
          <a:xfrm>
            <a:off x="395785" y="365125"/>
            <a:ext cx="11436824" cy="645527"/>
          </a:xfrm>
          <a:solidFill>
            <a:schemeClr val="accent6">
              <a:lumMod val="20000"/>
              <a:lumOff val="80000"/>
            </a:schemeClr>
          </a:solidFill>
        </p:spPr>
        <p:txBody>
          <a:bodyPr>
            <a:normAutofit/>
          </a:bodyPr>
          <a:lstStyle/>
          <a:p>
            <a:pPr algn="ctr"/>
            <a:r>
              <a:rPr lang="es-MX" sz="1800" b="1" dirty="0">
                <a:solidFill>
                  <a:srgbClr val="00B050"/>
                </a:solidFill>
                <a:latin typeface="Arial Nova Light" panose="020B0604020202020204" pitchFamily="34" charset="0"/>
                <a:cs typeface="Arial" panose="020B0604020202020204" pitchFamily="34" charset="0"/>
              </a:rPr>
              <a:t>Guión # 1 </a:t>
            </a:r>
            <a:r>
              <a:rPr lang="es-MX" sz="1800" dirty="0">
                <a:solidFill>
                  <a:srgbClr val="00B050"/>
                </a:solidFill>
                <a:latin typeface="Arial Nova Light" panose="020B0604020202020204" pitchFamily="34" charset="0"/>
                <a:cs typeface="Arial" panose="020B0604020202020204" pitchFamily="34" charset="0"/>
              </a:rPr>
              <a:t>inicial para todas las fallas excepto </a:t>
            </a:r>
            <a:r>
              <a:rPr lang="es-MX" sz="1800" b="1" dirty="0">
                <a:solidFill>
                  <a:srgbClr val="00B050"/>
                </a:solidFill>
                <a:latin typeface="Arial Nova Light" panose="020B0604020202020204" pitchFamily="34" charset="0"/>
                <a:cs typeface="Arial" panose="020B0604020202020204" pitchFamily="34" charset="0"/>
              </a:rPr>
              <a:t>“falla no prende”</a:t>
            </a:r>
            <a:r>
              <a:rPr lang="es-MX" sz="1800" dirty="0">
                <a:solidFill>
                  <a:srgbClr val="00B050"/>
                </a:solidFill>
                <a:latin typeface="Arial Nova Light" panose="020B0604020202020204" pitchFamily="34" charset="0"/>
                <a:cs typeface="Arial" panose="020B0604020202020204" pitchFamily="34" charset="0"/>
              </a:rPr>
              <a:t> de concentrador Gris, azul, beige (yuyue- Yuwell) blanco cuadrado, blanco redondo Yuwell.</a:t>
            </a:r>
            <a:endParaRPr lang="es-CO" sz="1800" dirty="0">
              <a:solidFill>
                <a:srgbClr val="00B050"/>
              </a:solidFill>
            </a:endParaRPr>
          </a:p>
        </p:txBody>
      </p:sp>
      <p:sp>
        <p:nvSpPr>
          <p:cNvPr id="3" name="Marcador de contenido 2">
            <a:extLst>
              <a:ext uri="{FF2B5EF4-FFF2-40B4-BE49-F238E27FC236}">
                <a16:creationId xmlns:a16="http://schemas.microsoft.com/office/drawing/2014/main" id="{929B5656-6998-1DD2-E0DE-B4952EEE9D9B}"/>
              </a:ext>
            </a:extLst>
          </p:cNvPr>
          <p:cNvSpPr>
            <a:spLocks noGrp="1"/>
          </p:cNvSpPr>
          <p:nvPr>
            <p:ph idx="1"/>
          </p:nvPr>
        </p:nvSpPr>
        <p:spPr>
          <a:xfrm>
            <a:off x="395785" y="1221745"/>
            <a:ext cx="11436824" cy="5271130"/>
          </a:xfrm>
        </p:spPr>
        <p:txBody>
          <a:bodyPr>
            <a:normAutofit lnSpcReduction="10000"/>
          </a:bodyPr>
          <a:lstStyle/>
          <a:p>
            <a:pPr marL="342900" indent="-342900" algn="just">
              <a:buAutoNum type="arabicPeriod"/>
            </a:pPr>
            <a:r>
              <a:rPr lang="es-MX" sz="1300" dirty="0">
                <a:latin typeface="Arial Nova Light" panose="020B0604020202020204" pitchFamily="34" charset="0"/>
                <a:ea typeface="+mj-ea"/>
                <a:cs typeface="Arial" panose="020B0604020202020204" pitchFamily="34" charset="0"/>
              </a:rPr>
              <a:t>Preguntar al usuario que equipo tiene (azul, beige, gris, blanco cuadrado, blanco redondo) y que falla esta presentando; si es alarma, si la bola negra (balín) del flujómetro no sube ni baja, la cánula nasal presenta gotas de agua;  continuar con las siguientes indicaciones:</a:t>
            </a:r>
          </a:p>
          <a:p>
            <a:pPr marL="342900" indent="-342900" algn="just">
              <a:buFont typeface="Arial" panose="020B0604020202020204" pitchFamily="34" charset="0"/>
              <a:buAutoNum type="arabicPeriod"/>
            </a:pPr>
            <a:r>
              <a:rPr lang="es-MX" sz="1300" dirty="0">
                <a:latin typeface="Arial Nova Light" panose="020B0604020202020204" pitchFamily="34" charset="0"/>
                <a:ea typeface="+mj-ea"/>
                <a:cs typeface="Arial" panose="020B0604020202020204" pitchFamily="34" charset="0"/>
              </a:rPr>
              <a:t>Indicar al paciente que en primera instancia se debe realizar un soporte telefónico con el fin de  evidenciar la falla que presenta el equipo y poder darle una solución rápida y acertada., para esto es necesario que se ubique en frente del concentrador para hacer la respectiva prueba del equipo y seguir las instrucciones las instrucciones que se le indicaran.</a:t>
            </a:r>
          </a:p>
          <a:p>
            <a:pPr marL="342900" indent="-342900" algn="just">
              <a:buAutoNum type="arabicPeriod"/>
            </a:pPr>
            <a:r>
              <a:rPr lang="es-MX" sz="1300" dirty="0">
                <a:latin typeface="Arial Nova Light" panose="020B0604020202020204" pitchFamily="34" charset="0"/>
                <a:ea typeface="+mj-ea"/>
                <a:cs typeface="Arial" panose="020B0604020202020204" pitchFamily="34" charset="0"/>
              </a:rPr>
              <a:t>Confirmar que el equipo este conectado directamente a la toma corriente sin utilizar ningún tipo de extensión, adaptadores, multitomas, adicionalmente solicitar ubicar el equipo en una toma corriente diferente a la habitual con el fin de descartar esto como posible falla.</a:t>
            </a:r>
          </a:p>
          <a:p>
            <a:pPr marL="342900" indent="-342900" algn="just">
              <a:buAutoNum type="arabicPeriod"/>
            </a:pPr>
            <a:r>
              <a:rPr lang="es-MX" sz="1300" dirty="0">
                <a:latin typeface="Arial Nova Light" panose="020B0604020202020204" pitchFamily="34" charset="0"/>
                <a:ea typeface="+mj-ea"/>
                <a:cs typeface="Arial" panose="020B0604020202020204" pitchFamily="34" charset="0"/>
              </a:rPr>
              <a:t>el concentrador debe estar ubicado en un lugar ventilado, retirado aproximadamente 30 centímetros de la pared o de objetos que lo obstruyan (Eje. Calentadores), no debe estar sobre ningún tapete o alfombra y no debe tener ningún objeto encima del concentrador.</a:t>
            </a:r>
          </a:p>
          <a:p>
            <a:pPr marL="342900" indent="-342900" algn="just">
              <a:buFont typeface="Arial" panose="020B0604020202020204" pitchFamily="34" charset="0"/>
              <a:buAutoNum type="arabicPeriod"/>
            </a:pPr>
            <a:r>
              <a:rPr lang="es-MX" sz="1300" dirty="0">
                <a:latin typeface="Arial Nova Light" panose="020B0604020202020204" pitchFamily="34" charset="0"/>
                <a:ea typeface="+mj-ea"/>
                <a:cs typeface="Arial" panose="020B0604020202020204" pitchFamily="34" charset="0"/>
              </a:rPr>
              <a:t>Si se identifica que cumple los parámetros del punto # 3 y 4 solicitar apagar el equipo</a:t>
            </a:r>
          </a:p>
          <a:p>
            <a:pPr marL="342900" indent="-342900" algn="just">
              <a:buAutoNum type="arabicPeriod"/>
            </a:pPr>
            <a:r>
              <a:rPr lang="es-MX" sz="1300" dirty="0">
                <a:latin typeface="Arial Nova Light" panose="020B0604020202020204" pitchFamily="34" charset="0"/>
                <a:ea typeface="+mj-ea"/>
                <a:cs typeface="Arial" panose="020B0604020202020204" pitchFamily="34" charset="0"/>
              </a:rPr>
              <a:t>Solicitarle retirar a presión la manguera que sale del concentrador al vaso humidificador con mucho cuidado. –  </a:t>
            </a:r>
            <a:r>
              <a:rPr lang="es-MX" sz="1300" dirty="0">
                <a:solidFill>
                  <a:srgbClr val="FF0000"/>
                </a:solidFill>
                <a:latin typeface="Arial Nova Light" panose="020B0604020202020204" pitchFamily="34" charset="0"/>
                <a:ea typeface="+mj-ea"/>
                <a:cs typeface="Arial" panose="020B0604020202020204" pitchFamily="34" charset="0"/>
              </a:rPr>
              <a:t>Se podría indicar quitar el vaso humidificador para no manipular la manguera y evitar que se pueda partir? - Si la rompe se le va cobrar?</a:t>
            </a:r>
          </a:p>
          <a:p>
            <a:pPr marL="342900" indent="-342900" algn="just">
              <a:buFont typeface="Arial" panose="020B0604020202020204" pitchFamily="34" charset="0"/>
              <a:buAutoNum type="arabicPeriod"/>
            </a:pPr>
            <a:r>
              <a:rPr lang="es-MX" sz="1300" dirty="0">
                <a:latin typeface="Arial Nova Light" panose="020B0604020202020204" pitchFamily="34" charset="0"/>
                <a:ea typeface="+mj-ea"/>
                <a:cs typeface="Arial" panose="020B0604020202020204" pitchFamily="34" charset="0"/>
              </a:rPr>
              <a:t>Solicitar dejar funcionando el equipo en ese estado aproximadamente durante </a:t>
            </a:r>
            <a:r>
              <a:rPr lang="es-MX" sz="1300" dirty="0">
                <a:solidFill>
                  <a:srgbClr val="FF0000"/>
                </a:solidFill>
                <a:latin typeface="Arial Nova Light" panose="020B0604020202020204" pitchFamily="34" charset="0"/>
                <a:ea typeface="+mj-ea"/>
                <a:cs typeface="Arial" panose="020B0604020202020204" pitchFamily="34" charset="0"/>
              </a:rPr>
              <a:t>10 a 15 minutos.</a:t>
            </a:r>
          </a:p>
          <a:p>
            <a:pPr marL="342900" indent="-342900" algn="just">
              <a:buAutoNum type="arabicPeriod"/>
            </a:pPr>
            <a:r>
              <a:rPr lang="es-MX" sz="1300" dirty="0">
                <a:latin typeface="Arial Nova Light" panose="020B0604020202020204" pitchFamily="34" charset="0"/>
                <a:ea typeface="+mj-ea"/>
                <a:cs typeface="Arial" panose="020B0604020202020204" pitchFamily="34" charset="0"/>
              </a:rPr>
              <a:t> Indicar que encienda el concentrador y ubique la bola negra (balín) del flujómetro (tubo trasparente) de acuerdo a la fórmula del paciente que se debe confirmar en el CRM y preguntar cual realmente le están colocando al paciente (2,5,10Ltr) esto es para determinar para cuanto tiempo le dura el oxigeno de respaldo que tenga en cilindro y/o portátil.</a:t>
            </a:r>
          </a:p>
          <a:p>
            <a:pPr marL="342900" indent="-342900" algn="just">
              <a:buAutoNum type="arabicPeriod"/>
            </a:pPr>
            <a:r>
              <a:rPr lang="es-MX" sz="1300" dirty="0">
                <a:latin typeface="Arial Nova Light" panose="020B0604020202020204" pitchFamily="34" charset="0"/>
                <a:ea typeface="+mj-ea"/>
                <a:cs typeface="Arial" panose="020B0604020202020204" pitchFamily="34" charset="0"/>
              </a:rPr>
              <a:t>Si el concentrador presenta alarma, se apaga y/o sigue presentando la falla programar el servicio técnico en logística especial. Si es en horario hábil programar e informar a soporte.</a:t>
            </a:r>
          </a:p>
          <a:p>
            <a:pPr marL="342900" indent="-342900" algn="just">
              <a:buAutoNum type="arabicPeriod"/>
            </a:pPr>
            <a:r>
              <a:rPr lang="es-MX" sz="1300" dirty="0">
                <a:latin typeface="Arial Nova Light" panose="020B0604020202020204" pitchFamily="34" charset="0"/>
                <a:ea typeface="+mj-ea"/>
                <a:cs typeface="Arial" panose="020B0604020202020204" pitchFamily="34" charset="0"/>
              </a:rPr>
              <a:t>Si durante los 10 y/o 15 minutos el concentrador no presenta ninguna novedad, se debe informar al paciente/acudiente que la falla es debido a la conexión de los desechables (cánula, humidificador, manguera y filtros) y que el concentrado no presenta falla técnica. (MANIPULACIÓN INADECUADA)</a:t>
            </a:r>
          </a:p>
          <a:p>
            <a:pPr marL="342900" indent="-342900" algn="just">
              <a:buAutoNum type="arabicPeriod"/>
            </a:pPr>
            <a:r>
              <a:rPr lang="es-MX" sz="1300" dirty="0">
                <a:latin typeface="Arial Nova Light" panose="020B0604020202020204" pitchFamily="34" charset="0"/>
                <a:ea typeface="+mj-ea"/>
                <a:cs typeface="Arial" panose="020B0604020202020204" pitchFamily="34" charset="0"/>
              </a:rPr>
              <a:t>Preguntar hace cuanto cambio los desechables : Si la respuesta es mas de 3 meses indicarle que debe reclamar los desechables en nuestras sedes, si la respuesta es menos de una semana descartar las posibles causas que conllevan a presentar la falla, en cualquiera de los dos casos solicitar seguir con los siguientes pasos:</a:t>
            </a:r>
          </a:p>
          <a:p>
            <a:pPr marL="0" indent="0" algn="just">
              <a:buNone/>
            </a:pPr>
            <a:endParaRPr lang="es-CO" sz="1200" dirty="0">
              <a:latin typeface="Arial Nova Light"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15989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57071-B777-40F3-CB53-5768DF9B95A3}"/>
              </a:ext>
            </a:extLst>
          </p:cNvPr>
          <p:cNvSpPr>
            <a:spLocks noGrp="1"/>
          </p:cNvSpPr>
          <p:nvPr>
            <p:ph type="title"/>
          </p:nvPr>
        </p:nvSpPr>
        <p:spPr>
          <a:xfrm>
            <a:off x="395785" y="365125"/>
            <a:ext cx="11436824" cy="753811"/>
          </a:xfrm>
          <a:solidFill>
            <a:schemeClr val="accent6">
              <a:lumMod val="20000"/>
              <a:lumOff val="80000"/>
            </a:schemeClr>
          </a:solidFill>
        </p:spPr>
        <p:txBody>
          <a:bodyPr>
            <a:noAutofit/>
          </a:bodyPr>
          <a:lstStyle/>
          <a:p>
            <a:pPr algn="ctr"/>
            <a:r>
              <a:rPr lang="es-MX" sz="1800" b="1" dirty="0">
                <a:solidFill>
                  <a:srgbClr val="00B050"/>
                </a:solidFill>
                <a:latin typeface="Arial Nova Light" panose="020B0604020202020204" pitchFamily="34" charset="0"/>
                <a:cs typeface="Arial" panose="020B0604020202020204" pitchFamily="34" charset="0"/>
              </a:rPr>
              <a:t>Guión # 2 </a:t>
            </a:r>
            <a:r>
              <a:rPr lang="es-MX" sz="1800" dirty="0">
                <a:solidFill>
                  <a:srgbClr val="00B050"/>
                </a:solidFill>
                <a:latin typeface="Arial Nova Light" panose="020B0604020202020204" pitchFamily="34" charset="0"/>
                <a:cs typeface="Arial" panose="020B0604020202020204" pitchFamily="34" charset="0"/>
              </a:rPr>
              <a:t>inicial para todas las fallas excepto </a:t>
            </a:r>
            <a:r>
              <a:rPr lang="es-MX" sz="1800" b="1" dirty="0">
                <a:solidFill>
                  <a:srgbClr val="00B050"/>
                </a:solidFill>
                <a:latin typeface="Arial Nova Light" panose="020B0604020202020204" pitchFamily="34" charset="0"/>
                <a:cs typeface="Arial" panose="020B0604020202020204" pitchFamily="34" charset="0"/>
              </a:rPr>
              <a:t>“falla no prende”</a:t>
            </a:r>
            <a:r>
              <a:rPr lang="es-MX" sz="1800" dirty="0">
                <a:solidFill>
                  <a:srgbClr val="00B050"/>
                </a:solidFill>
                <a:latin typeface="Arial Nova Light" panose="020B0604020202020204" pitchFamily="34" charset="0"/>
                <a:cs typeface="Arial" panose="020B0604020202020204" pitchFamily="34" charset="0"/>
              </a:rPr>
              <a:t> de concentrador Gris, azul, beige (yuyue- Yuwell) blanco cuadrado, blanco redondo Yuwell. </a:t>
            </a:r>
            <a:r>
              <a:rPr lang="es-MX" sz="1800" b="1" dirty="0">
                <a:solidFill>
                  <a:srgbClr val="00B050"/>
                </a:solidFill>
                <a:latin typeface="Arial Nova Light" panose="020B0604020202020204" pitchFamily="34" charset="0"/>
                <a:cs typeface="Arial" panose="020B0604020202020204" pitchFamily="34" charset="0"/>
              </a:rPr>
              <a:t>Después que se descarta daño del concentrador y se presume es manejo inadecuado d ellos equipos</a:t>
            </a:r>
            <a:endParaRPr lang="es-CO" sz="1800" b="1" dirty="0">
              <a:solidFill>
                <a:srgbClr val="00B050"/>
              </a:solidFill>
            </a:endParaRPr>
          </a:p>
        </p:txBody>
      </p:sp>
      <p:sp>
        <p:nvSpPr>
          <p:cNvPr id="3" name="Marcador de contenido 2">
            <a:extLst>
              <a:ext uri="{FF2B5EF4-FFF2-40B4-BE49-F238E27FC236}">
                <a16:creationId xmlns:a16="http://schemas.microsoft.com/office/drawing/2014/main" id="{929B5656-6998-1DD2-E0DE-B4952EEE9D9B}"/>
              </a:ext>
            </a:extLst>
          </p:cNvPr>
          <p:cNvSpPr>
            <a:spLocks noGrp="1"/>
          </p:cNvSpPr>
          <p:nvPr>
            <p:ph idx="1"/>
          </p:nvPr>
        </p:nvSpPr>
        <p:spPr>
          <a:xfrm>
            <a:off x="430623" y="1371600"/>
            <a:ext cx="11436824" cy="4944980"/>
          </a:xfrm>
        </p:spPr>
        <p:txBody>
          <a:bodyPr>
            <a:normAutofit/>
          </a:bodyPr>
          <a:lstStyle/>
          <a:p>
            <a:pPr algn="just">
              <a:buAutoNum type="alphaUcPeriod"/>
            </a:pPr>
            <a:r>
              <a:rPr lang="es-CO" sz="1300" dirty="0">
                <a:latin typeface="Arial Nova Light" panose="020B0604020202020204" pitchFamily="34" charset="0"/>
                <a:ea typeface="+mj-ea"/>
                <a:cs typeface="Arial" panose="020B0604020202020204" pitchFamily="34" charset="0"/>
              </a:rPr>
              <a:t>Indicar desconectar el concentrador</a:t>
            </a:r>
          </a:p>
          <a:p>
            <a:pPr algn="just">
              <a:buAutoNum type="alphaUcPeriod"/>
            </a:pPr>
            <a:r>
              <a:rPr lang="es-CO" sz="1300" dirty="0">
                <a:latin typeface="Arial Nova Light" panose="020B0604020202020204" pitchFamily="34" charset="0"/>
                <a:ea typeface="+mj-ea"/>
                <a:cs typeface="Arial" panose="020B0604020202020204" pitchFamily="34" charset="0"/>
              </a:rPr>
              <a:t>I</a:t>
            </a:r>
            <a:r>
              <a:rPr lang="es-MX" sz="1300" dirty="0">
                <a:latin typeface="Arial Nova Light" panose="020B0604020202020204" pitchFamily="34" charset="0"/>
                <a:ea typeface="+mj-ea"/>
                <a:cs typeface="Arial" panose="020B0604020202020204" pitchFamily="34" charset="0"/>
              </a:rPr>
              <a:t>ndicar que se debe validar el buen estado de los desechables (cánula, humidificador, manguera y filtros) y seguir indicaciones</a:t>
            </a:r>
          </a:p>
          <a:p>
            <a:pPr algn="just"/>
            <a:r>
              <a:rPr lang="es-MX" sz="1300" b="1" dirty="0">
                <a:latin typeface="Arial Nova Light" panose="020B0604020202020204" pitchFamily="34" charset="0"/>
                <a:ea typeface="+mj-ea"/>
                <a:cs typeface="Arial" panose="020B0604020202020204" pitchFamily="34" charset="0"/>
              </a:rPr>
              <a:t>Vaso Humidificador: </a:t>
            </a:r>
            <a:r>
              <a:rPr lang="es-MX" sz="1300" dirty="0">
                <a:latin typeface="Arial Nova Light" panose="020B0604020202020204" pitchFamily="34" charset="0"/>
                <a:ea typeface="+mj-ea"/>
                <a:cs typeface="Arial" panose="020B0604020202020204" pitchFamily="34" charset="0"/>
              </a:rPr>
              <a:t>El color te la tapa del vaso la cual debe ser negra y/o gris en los casos de los concentradores blancos, si el paciente indica que es de otro color (azul) indicarle que debe cambiarla ya que probablemente esta sea la causa de la falla, si es negra indicar quitar el vaso del concentrador y lavarlo con agua jabonosa y enjuagarlo con una solución de agua y vinagre (1 gota de vinagre). Enjuagar minuciosamente con agua tibia y rellenar con agua pura (o agua destilada) al nivel indicado en el humidificador entre mínimo y máximo )el vaso tiene marcaciones) Posteriormente conectar el acople de la manguera a la parte superior del humidificador el cual debe enroscar y encajar perfectamente.</a:t>
            </a:r>
          </a:p>
          <a:p>
            <a:pPr algn="just"/>
            <a:r>
              <a:rPr lang="es-MX" sz="1300" b="1" dirty="0">
                <a:latin typeface="Arial Nova Light" panose="020B0604020202020204" pitchFamily="34" charset="0"/>
                <a:ea typeface="+mj-ea"/>
                <a:cs typeface="Arial" panose="020B0604020202020204" pitchFamily="34" charset="0"/>
              </a:rPr>
              <a:t>Cánula: </a:t>
            </a:r>
            <a:r>
              <a:rPr lang="es-MX" sz="1300" dirty="0">
                <a:latin typeface="Arial Nova Light" panose="020B0604020202020204" pitchFamily="34" charset="0"/>
                <a:ea typeface="+mj-ea"/>
                <a:cs typeface="Arial" panose="020B0604020202020204" pitchFamily="34" charset="0"/>
              </a:rPr>
              <a:t>La cánula no debe estar amarilla, no tener nudos, no debe sobrepasar lo 15 metros, no tener ningún tipo de uniones, debe estar lisa y no doblada; Si se evidencia que algunas de las condiciones no cumple se debe informar el cambio de cánula lo más pronto posible. Si no presenta ninguna novedad la cánula manifestada por el paciente/acudiente indicar conectar la cánula al acople lateral del humidificador.</a:t>
            </a:r>
          </a:p>
          <a:p>
            <a:pPr algn="just"/>
            <a:r>
              <a:rPr lang="es-MX" sz="1300" b="1" dirty="0">
                <a:latin typeface="Arial Nova Light" panose="020B0604020202020204" pitchFamily="34" charset="0"/>
                <a:ea typeface="+mj-ea"/>
                <a:cs typeface="Arial" panose="020B0604020202020204" pitchFamily="34" charset="0"/>
              </a:rPr>
              <a:t>Filtros: </a:t>
            </a:r>
            <a:r>
              <a:rPr lang="es-MX" sz="1300" dirty="0">
                <a:latin typeface="Arial Nova Light" panose="020B0604020202020204" pitchFamily="34" charset="0"/>
                <a:ea typeface="+mj-ea"/>
                <a:cs typeface="Arial" panose="020B0604020202020204" pitchFamily="34" charset="0"/>
              </a:rPr>
              <a:t>Los filtros (espumas que se encuentran ubicadas en la parte lateral e inferior de la base esto para los equipos beige Yuyue – Yuwell) deben estar limpios y bien puestos lisos y sin arrugas , que no estén obstruyendo, si no tiene filtros debe indicar que el equipo por protección siempre debe tenerlos, que debe adquirirlos en la sede, deben lavarse cada 15 días con jabón de uso doméstico suave, ponerlos a secar al aire, nunca ponerlos mojados o húmedos.</a:t>
            </a:r>
          </a:p>
          <a:p>
            <a:pPr marL="0" indent="0" algn="just">
              <a:buNone/>
            </a:pPr>
            <a:r>
              <a:rPr lang="es-MX" sz="1300" dirty="0">
                <a:latin typeface="Arial Nova Light" panose="020B0604020202020204" pitchFamily="34" charset="0"/>
                <a:ea typeface="+mj-ea"/>
                <a:cs typeface="Arial" panose="020B0604020202020204" pitchFamily="34" charset="0"/>
              </a:rPr>
              <a:t>C. Una vez se realice la validación de los desechables solicitar la usuario colocar el vaso de nuevo garantizando que este muy bien tapado y conecte el concentrador en una tomacorriente totalmente diferente a la que lo tenia conectado , lo encienda y ubique la bolita negra del flujómetro )tubo trasparente) de acuerdo a la fórmula del paciente que se debe confirmar en el CRM preguntar cual es (2 litros, 5, 10?).</a:t>
            </a:r>
          </a:p>
          <a:p>
            <a:pPr marL="0" indent="0" algn="just">
              <a:buNone/>
            </a:pPr>
            <a:r>
              <a:rPr lang="es-MX" sz="1300" dirty="0">
                <a:latin typeface="Arial Nova Light" panose="020B0604020202020204" pitchFamily="34" charset="0"/>
                <a:ea typeface="+mj-ea"/>
                <a:cs typeface="Arial" panose="020B0604020202020204" pitchFamily="34" charset="0"/>
              </a:rPr>
              <a:t>D. Si después de realizar la validación de todos los desechables la falla persiste, se debe programar servicio teniendo en cuenta las políticas establecidas, así mismo se debe notificar al usuario que en el momento de realizar el servicio el técnico realizaría la respectiva revisión del equipo y en caso que identifique que no presenta falla y el inconveniente obedece a manipulación incorrecta del equipo se le realizara el cobro del servicio</a:t>
            </a:r>
          </a:p>
          <a:p>
            <a:pPr marL="0" indent="0" algn="just">
              <a:buNone/>
            </a:pPr>
            <a:r>
              <a:rPr lang="es-MX" sz="1300" b="1" dirty="0">
                <a:latin typeface="Arial Nova Light" panose="020B0604020202020204" pitchFamily="34" charset="0"/>
                <a:ea typeface="+mj-ea"/>
                <a:cs typeface="Arial" panose="020B0604020202020204" pitchFamily="34" charset="0"/>
              </a:rPr>
              <a:t>TENER EN CUENTA: </a:t>
            </a:r>
            <a:r>
              <a:rPr lang="es-MX" sz="1300" dirty="0">
                <a:latin typeface="Arial Nova Light" panose="020B0604020202020204" pitchFamily="34" charset="0"/>
                <a:ea typeface="+mj-ea"/>
                <a:cs typeface="Arial" panose="020B0604020202020204" pitchFamily="34" charset="0"/>
              </a:rPr>
              <a:t>En las observaciones de programación dejar la información suministrada al usuario y si es un concentrador de alto flujo (para los casos que aplique).</a:t>
            </a:r>
            <a:endParaRPr lang="es-CO" sz="1300" dirty="0">
              <a:latin typeface="Arial Nova Light"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7599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5C887A63-D268-1ED8-F408-84199830FDB5}"/>
              </a:ext>
            </a:extLst>
          </p:cNvPr>
          <p:cNvGraphicFramePr>
            <a:graphicFrameLocks noGrp="1"/>
          </p:cNvGraphicFramePr>
          <p:nvPr>
            <p:ph idx="1"/>
            <p:extLst>
              <p:ext uri="{D42A27DB-BD31-4B8C-83A1-F6EECF244321}">
                <p14:modId xmlns:p14="http://schemas.microsoft.com/office/powerpoint/2010/main" val="2474578334"/>
              </p:ext>
            </p:extLst>
          </p:nvPr>
        </p:nvGraphicFramePr>
        <p:xfrm>
          <a:off x="493295" y="481263"/>
          <a:ext cx="11165305" cy="6011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18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3800B31A-0666-5E91-B029-25506D58AA6E}"/>
              </a:ext>
            </a:extLst>
          </p:cNvPr>
          <p:cNvGraphicFramePr>
            <a:graphicFrameLocks noGrp="1"/>
          </p:cNvGraphicFramePr>
          <p:nvPr>
            <p:ph idx="1"/>
            <p:extLst>
              <p:ext uri="{D42A27DB-BD31-4B8C-83A1-F6EECF244321}">
                <p14:modId xmlns:p14="http://schemas.microsoft.com/office/powerpoint/2010/main" val="1124321921"/>
              </p:ext>
            </p:extLst>
          </p:nvPr>
        </p:nvGraphicFramePr>
        <p:xfrm>
          <a:off x="733927" y="288758"/>
          <a:ext cx="10912642" cy="6111240"/>
        </p:xfrm>
        <a:graphic>
          <a:graphicData uri="http://schemas.openxmlformats.org/drawingml/2006/table">
            <a:tbl>
              <a:tblPr firstRow="1" bandRow="1">
                <a:tableStyleId>{5C22544A-7EE6-4342-B048-85BDC9FD1C3A}</a:tableStyleId>
              </a:tblPr>
              <a:tblGrid>
                <a:gridCol w="1467852">
                  <a:extLst>
                    <a:ext uri="{9D8B030D-6E8A-4147-A177-3AD203B41FA5}">
                      <a16:colId xmlns:a16="http://schemas.microsoft.com/office/drawing/2014/main" val="2590899925"/>
                    </a:ext>
                  </a:extLst>
                </a:gridCol>
                <a:gridCol w="9444790">
                  <a:extLst>
                    <a:ext uri="{9D8B030D-6E8A-4147-A177-3AD203B41FA5}">
                      <a16:colId xmlns:a16="http://schemas.microsoft.com/office/drawing/2014/main" val="2251641091"/>
                    </a:ext>
                  </a:extLst>
                </a:gridCol>
              </a:tblGrid>
              <a:tr h="458045">
                <a:tc>
                  <a:txBody>
                    <a:bodyPr/>
                    <a:lstStyle/>
                    <a:p>
                      <a:pPr algn="ctr"/>
                      <a:r>
                        <a:rPr lang="es-CO" sz="1300" dirty="0">
                          <a:latin typeface="Arial Narrow" panose="020B0606020202030204" pitchFamily="34" charset="0"/>
                        </a:rPr>
                        <a:t>FALLA REPORTADA</a:t>
                      </a:r>
                    </a:p>
                  </a:txBody>
                  <a:tcPr/>
                </a:tc>
                <a:tc>
                  <a:txBody>
                    <a:bodyPr/>
                    <a:lstStyle/>
                    <a:p>
                      <a:pPr algn="ctr"/>
                      <a:r>
                        <a:rPr lang="es-CO" sz="1600" dirty="0">
                          <a:latin typeface="Arial Narrow" panose="020B0606020202030204" pitchFamily="34" charset="0"/>
                        </a:rPr>
                        <a:t>CONCENTRADORES  YUYUE – YUWELL COLOR BEIGE</a:t>
                      </a:r>
                    </a:p>
                  </a:txBody>
                  <a:tcPr/>
                </a:tc>
                <a:extLst>
                  <a:ext uri="{0D108BD9-81ED-4DB2-BD59-A6C34878D82A}">
                    <a16:rowId xmlns:a16="http://schemas.microsoft.com/office/drawing/2014/main" val="3379680776"/>
                  </a:ext>
                </a:extLst>
              </a:tr>
              <a:tr h="0">
                <a:tc>
                  <a:txBody>
                    <a:bodyPr/>
                    <a:lstStyle/>
                    <a:p>
                      <a:pPr algn="ctr"/>
                      <a:endParaRPr lang="es-CO" sz="1300" b="0" dirty="0">
                        <a:latin typeface="Arial Narrow" panose="020B0606020202030204" pitchFamily="34" charset="0"/>
                      </a:endParaRPr>
                    </a:p>
                    <a:p>
                      <a:pPr algn="ctr"/>
                      <a:endParaRPr lang="es-CO" sz="1300" b="0" dirty="0">
                        <a:latin typeface="Arial Narrow" panose="020B0606020202030204" pitchFamily="34" charset="0"/>
                      </a:endParaRPr>
                    </a:p>
                    <a:p>
                      <a:pPr algn="l"/>
                      <a:r>
                        <a:rPr lang="es-CO" sz="1300" b="0" dirty="0">
                          <a:latin typeface="Arial Narrow" panose="020B0606020202030204" pitchFamily="34" charset="0"/>
                        </a:rPr>
                        <a:t>ALARMA LOW – ALARMA E1</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300" b="0" dirty="0">
                          <a:solidFill>
                            <a:schemeClr val="tx1"/>
                          </a:solidFill>
                          <a:latin typeface="Arial Narrow" panose="020B0606020202030204" pitchFamily="34" charset="0"/>
                        </a:rPr>
                        <a:t>1. Usuario debe estar en frente del concentrador (Guion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300" b="0" dirty="0">
                          <a:solidFill>
                            <a:schemeClr val="tx1"/>
                          </a:solidFill>
                          <a:latin typeface="Arial Narrow" panose="020B0606020202030204" pitchFamily="34" charset="0"/>
                        </a:rPr>
                        <a:t>2. Si durante del tiempo de prueba de 10 a 15 minutos persiste la alarma, validar litros y horas que el paciente utiliza oxigeno y   confirmar para cuanto tiempo  le alcanza cilindro , autorizar uso de cilindro y programar servicio (logística normal y/o especial según el caso) e informar a distribución.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300" b="0" dirty="0">
                          <a:solidFill>
                            <a:schemeClr val="tx1"/>
                          </a:solidFill>
                          <a:latin typeface="Arial Narrow" panose="020B0606020202030204" pitchFamily="34" charset="0"/>
                        </a:rPr>
                        <a:t>3. Si persiste falla programar servicio indicando al paciente  que el técnico define si es daño de equipo y/o si es por manejo, de ser así se cobra el servicio (Registrar observación).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300" b="0" dirty="0">
                        <a:latin typeface="Arial Narrow" panose="020B0606020202030204" pitchFamily="34" charset="0"/>
                      </a:endParaRPr>
                    </a:p>
                  </a:txBody>
                  <a:tcPr/>
                </a:tc>
                <a:extLst>
                  <a:ext uri="{0D108BD9-81ED-4DB2-BD59-A6C34878D82A}">
                    <a16:rowId xmlns:a16="http://schemas.microsoft.com/office/drawing/2014/main" val="447826568"/>
                  </a:ext>
                </a:extLst>
              </a:tr>
              <a:tr h="458045">
                <a:tc>
                  <a:txBody>
                    <a:bodyPr/>
                    <a:lstStyle/>
                    <a:p>
                      <a:endParaRPr lang="es-CO" sz="1300" dirty="0">
                        <a:latin typeface="Arial Narrow" panose="020B0606020202030204" pitchFamily="34" charset="0"/>
                      </a:endParaRPr>
                    </a:p>
                    <a:p>
                      <a:endParaRPr lang="es-CO" sz="1300" dirty="0">
                        <a:latin typeface="Arial Narrow" panose="020B0606020202030204" pitchFamily="34" charset="0"/>
                      </a:endParaRPr>
                    </a:p>
                    <a:p>
                      <a:endParaRPr lang="es-CO" sz="1300" dirty="0">
                        <a:latin typeface="Arial Narrow" panose="020B0606020202030204" pitchFamily="34" charset="0"/>
                      </a:endParaRPr>
                    </a:p>
                    <a:p>
                      <a:endParaRPr lang="es-CO" sz="1300" dirty="0">
                        <a:latin typeface="Arial Narrow" panose="020B0606020202030204" pitchFamily="34" charset="0"/>
                      </a:endParaRPr>
                    </a:p>
                    <a:p>
                      <a:r>
                        <a:rPr lang="es-CO" sz="1300" dirty="0">
                          <a:latin typeface="Arial Narrow" panose="020B0606020202030204" pitchFamily="34" charset="0"/>
                        </a:rPr>
                        <a:t>ALARMA E5 – BOLA (negra) FLUJOMETRO NO SUBE NI BAJA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chemeClr val="tx1"/>
                          </a:solidFill>
                          <a:latin typeface="Arial Narrow" panose="020B0606020202030204" pitchFamily="34" charset="0"/>
                        </a:rPr>
                        <a:t>1. Usuario debe estar en frente del concentrador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chemeClr val="tx1"/>
                          </a:solidFill>
                          <a:latin typeface="Arial Narrow" panose="020B0606020202030204" pitchFamily="34" charset="0"/>
                        </a:rPr>
                        <a:t>2. Utilizar protocolo manejo desechables guion # 2</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chemeClr val="tx1"/>
                          </a:solidFill>
                          <a:latin typeface="Arial Narrow" panose="020B0606020202030204" pitchFamily="34" charset="0"/>
                        </a:rPr>
                        <a:t>3. Solicitar apagar el concentrado  y esperar un par de minutos, luego prenderlo de nuevo verificando que la bolita del flujómetro no presente movimientos.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chemeClr val="tx1"/>
                          </a:solidFill>
                          <a:latin typeface="Arial Narrow" panose="020B0606020202030204" pitchFamily="34" charset="0"/>
                        </a:rPr>
                        <a:t>4. Si la bolita presenta movimientos solicitar desconectar la cánula del vaso humidificador y fijar el flujómetro en la formula otorgada por medico tratante.</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chemeClr val="tx1"/>
                          </a:solidFill>
                          <a:latin typeface="Arial Narrow" panose="020B0606020202030204" pitchFamily="34" charset="0"/>
                        </a:rPr>
                        <a:t>5. Confirmar que el agua del vaso humidificador haga burbujas con </a:t>
                      </a:r>
                      <a:r>
                        <a:rPr lang="es-CO" sz="1300">
                          <a:solidFill>
                            <a:schemeClr val="tx1"/>
                          </a:solidFill>
                          <a:latin typeface="Arial Narrow" panose="020B0606020202030204" pitchFamily="34" charset="0"/>
                        </a:rPr>
                        <a:t>el oxígeno </a:t>
                      </a:r>
                      <a:r>
                        <a:rPr lang="es-CO" sz="1300" dirty="0">
                          <a:solidFill>
                            <a:schemeClr val="tx1"/>
                          </a:solidFill>
                          <a:latin typeface="Arial Narrow" panose="020B0606020202030204" pitchFamily="34" charset="0"/>
                        </a:rPr>
                        <a:t>que suministra el concentrador</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chemeClr val="tx1"/>
                          </a:solidFill>
                          <a:latin typeface="Arial Narrow" panose="020B0606020202030204" pitchFamily="34" charset="0"/>
                        </a:rPr>
                        <a:t>6. Indicar colocar el dedo en el acople donde se conecta la canular y verificar si la bolita del flujómetro baja a cero , esta es la manera de validar la presión del equipo, si baja a cero es porque el equipo está en bunas condiciones y la obstrucción esta en la canular por lo cual debe realizar el cambio de los desechables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chemeClr val="tx1"/>
                          </a:solidFill>
                          <a:latin typeface="Arial Narrow" panose="020B0606020202030204" pitchFamily="34" charset="0"/>
                        </a:rPr>
                        <a:t>7. Si la bolita negra no baja a cero se debe validar litros y horas que el paciente utiliza oxigeno y confirmar para cuanto tiempo  le alcanza y autorizar uso de cilindro , luego programar servicio, informar a distribución.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300" dirty="0">
                        <a:latin typeface="Arial Narrow" panose="020B0606020202030204" pitchFamily="34" charset="0"/>
                      </a:endParaRPr>
                    </a:p>
                  </a:txBody>
                  <a:tcPr/>
                </a:tc>
                <a:extLst>
                  <a:ext uri="{0D108BD9-81ED-4DB2-BD59-A6C34878D82A}">
                    <a16:rowId xmlns:a16="http://schemas.microsoft.com/office/drawing/2014/main" val="2284607575"/>
                  </a:ext>
                </a:extLst>
              </a:tr>
              <a:tr h="458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1300" b="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300" b="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300" b="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b="0" dirty="0">
                          <a:latin typeface="Arial Narrow" panose="020B0606020202030204" pitchFamily="34" charset="0"/>
                        </a:rPr>
                        <a:t>ALARMA E2 – LUZ ROJA Y/O AMARILLA</a:t>
                      </a:r>
                    </a:p>
                    <a:p>
                      <a:endParaRPr lang="es-CO" sz="13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300" b="0" dirty="0">
                          <a:solidFill>
                            <a:schemeClr val="tx1"/>
                          </a:solidFill>
                          <a:latin typeface="Arial Narrow" panose="020B0606020202030204" pitchFamily="34" charset="0"/>
                        </a:rPr>
                        <a:t>1. Usuario debe estar en frente del concentrador (Guion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b="0" dirty="0">
                          <a:solidFill>
                            <a:schemeClr val="tx1"/>
                          </a:solidFill>
                          <a:latin typeface="Arial Narrow" panose="020B0606020202030204" pitchFamily="34" charset="0"/>
                        </a:rPr>
                        <a:t>2. Si la falla persiste solicitar al paciente revisar los tacos de la luz , en lo posible solicitar que los bajen y vuelvan a subir ya que en muchos ocasiones se disparan y dejan algunas zonas de la casa como baja presión de luz lo que genera que el equipo se apaguen</a:t>
                      </a:r>
                    </a:p>
                    <a:p>
                      <a:r>
                        <a:rPr lang="es-CO" sz="1300" dirty="0">
                          <a:latin typeface="Arial Narrow" panose="020B0606020202030204" pitchFamily="34" charset="0"/>
                        </a:rPr>
                        <a:t>3. Solicitar conectar el equipo en una toma corriente diferente a la que lo tenia conectado</a:t>
                      </a:r>
                    </a:p>
                    <a:p>
                      <a:r>
                        <a:rPr lang="es-CO" sz="1300" dirty="0">
                          <a:latin typeface="Arial Narrow" panose="020B0606020202030204" pitchFamily="34" charset="0"/>
                        </a:rPr>
                        <a:t>4. </a:t>
                      </a:r>
                      <a:r>
                        <a:rPr lang="es-CO" sz="1300" dirty="0">
                          <a:solidFill>
                            <a:schemeClr val="tx1"/>
                          </a:solidFill>
                          <a:latin typeface="Arial Narrow" panose="020B0606020202030204" pitchFamily="34" charset="0"/>
                        </a:rPr>
                        <a:t>Si la falla persiste se debe validar litros y horas que el paciente utiliza oxigeno y confirmar para cuanto tiempo  le alcanza y autorizar uso de cilindro , luego programar servicio, informar a distribución.</a:t>
                      </a:r>
                    </a:p>
                    <a:p>
                      <a:r>
                        <a:rPr lang="es-MX" sz="1300" b="1" dirty="0">
                          <a:latin typeface="Arial Narrow" panose="020B0606020202030204" pitchFamily="34" charset="0"/>
                        </a:rPr>
                        <a:t>Nota: </a:t>
                      </a:r>
                      <a:r>
                        <a:rPr lang="es-MX" sz="1300" dirty="0">
                          <a:latin typeface="Arial Narrow" panose="020B0606020202030204" pitchFamily="34" charset="0"/>
                        </a:rPr>
                        <a:t>Normalmente la falla E2 es ocasionada por energía, en este caso siempre se recomienda esperar un par de horas antes de programar en </a:t>
                      </a:r>
                      <a:r>
                        <a:rPr lang="es-MX" sz="1300" dirty="0" err="1">
                          <a:latin typeface="Arial Narrow" panose="020B0606020202030204" pitchFamily="34" charset="0"/>
                        </a:rPr>
                        <a:t>logistica</a:t>
                      </a:r>
                      <a:r>
                        <a:rPr lang="es-MX" sz="1300" dirty="0">
                          <a:latin typeface="Arial Narrow" panose="020B0606020202030204" pitchFamily="34" charset="0"/>
                        </a:rPr>
                        <a:t> urgencia ya que después de un par de horas la energía se estabiliza y por ello el concentrador funciona correctamente si continua la falla indica baja presión, bien sea por que se desconecto una manguera interna o falló la tarjeta de flujo, requiere intervención de técnico.</a:t>
                      </a:r>
                    </a:p>
                    <a:p>
                      <a:endParaRPr lang="es-CO" sz="1300" dirty="0">
                        <a:latin typeface="Arial Narrow" panose="020B0606020202030204" pitchFamily="34" charset="0"/>
                      </a:endParaRPr>
                    </a:p>
                  </a:txBody>
                  <a:tcPr/>
                </a:tc>
                <a:extLst>
                  <a:ext uri="{0D108BD9-81ED-4DB2-BD59-A6C34878D82A}">
                    <a16:rowId xmlns:a16="http://schemas.microsoft.com/office/drawing/2014/main" val="2657162496"/>
                  </a:ext>
                </a:extLst>
              </a:tr>
            </a:tbl>
          </a:graphicData>
        </a:graphic>
      </p:graphicFrame>
    </p:spTree>
    <p:extLst>
      <p:ext uri="{BB962C8B-B14F-4D97-AF65-F5344CB8AC3E}">
        <p14:creationId xmlns:p14="http://schemas.microsoft.com/office/powerpoint/2010/main" val="193894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3800B31A-0666-5E91-B029-25506D58AA6E}"/>
              </a:ext>
            </a:extLst>
          </p:cNvPr>
          <p:cNvGraphicFramePr>
            <a:graphicFrameLocks noGrp="1"/>
          </p:cNvGraphicFramePr>
          <p:nvPr>
            <p:ph idx="1"/>
            <p:extLst>
              <p:ext uri="{D42A27DB-BD31-4B8C-83A1-F6EECF244321}">
                <p14:modId xmlns:p14="http://schemas.microsoft.com/office/powerpoint/2010/main" val="1766818001"/>
              </p:ext>
            </p:extLst>
          </p:nvPr>
        </p:nvGraphicFramePr>
        <p:xfrm>
          <a:off x="733927" y="288758"/>
          <a:ext cx="10912642" cy="6309360"/>
        </p:xfrm>
        <a:graphic>
          <a:graphicData uri="http://schemas.openxmlformats.org/drawingml/2006/table">
            <a:tbl>
              <a:tblPr firstRow="1" bandRow="1">
                <a:tableStyleId>{5C22544A-7EE6-4342-B048-85BDC9FD1C3A}</a:tableStyleId>
              </a:tblPr>
              <a:tblGrid>
                <a:gridCol w="1467852">
                  <a:extLst>
                    <a:ext uri="{9D8B030D-6E8A-4147-A177-3AD203B41FA5}">
                      <a16:colId xmlns:a16="http://schemas.microsoft.com/office/drawing/2014/main" val="2590899925"/>
                    </a:ext>
                  </a:extLst>
                </a:gridCol>
                <a:gridCol w="9444790">
                  <a:extLst>
                    <a:ext uri="{9D8B030D-6E8A-4147-A177-3AD203B41FA5}">
                      <a16:colId xmlns:a16="http://schemas.microsoft.com/office/drawing/2014/main" val="2251641091"/>
                    </a:ext>
                  </a:extLst>
                </a:gridCol>
              </a:tblGrid>
              <a:tr h="458045">
                <a:tc>
                  <a:txBody>
                    <a:bodyPr/>
                    <a:lstStyle/>
                    <a:p>
                      <a:pPr algn="ctr"/>
                      <a:r>
                        <a:rPr lang="es-CO" sz="1300" dirty="0">
                          <a:latin typeface="Arial Narrow" panose="020B0606020202030204" pitchFamily="34" charset="0"/>
                        </a:rPr>
                        <a:t>FALLA REPORTADA</a:t>
                      </a:r>
                    </a:p>
                  </a:txBody>
                  <a:tcPr/>
                </a:tc>
                <a:tc>
                  <a:txBody>
                    <a:bodyPr/>
                    <a:lstStyle/>
                    <a:p>
                      <a:pPr algn="ctr"/>
                      <a:r>
                        <a:rPr lang="es-CO" sz="1600" dirty="0">
                          <a:latin typeface="Arial Narrow" panose="020B0606020202030204" pitchFamily="34" charset="0"/>
                        </a:rPr>
                        <a:t>CONCENTRADORES  YUYUE – YUWELL COLOR BEIGE</a:t>
                      </a:r>
                    </a:p>
                  </a:txBody>
                  <a:tcPr/>
                </a:tc>
                <a:extLst>
                  <a:ext uri="{0D108BD9-81ED-4DB2-BD59-A6C34878D82A}">
                    <a16:rowId xmlns:a16="http://schemas.microsoft.com/office/drawing/2014/main" val="3379680776"/>
                  </a:ext>
                </a:extLst>
              </a:tr>
              <a:tr h="0">
                <a:tc>
                  <a:txBody>
                    <a:bodyPr/>
                    <a:lstStyle/>
                    <a:p>
                      <a:pPr algn="ctr"/>
                      <a:endParaRPr lang="es-CO" sz="1300" b="0" dirty="0">
                        <a:latin typeface="Arial Narrow" panose="020B0606020202030204" pitchFamily="34" charset="0"/>
                      </a:endParaRPr>
                    </a:p>
                    <a:p>
                      <a:pPr algn="ctr"/>
                      <a:endParaRPr lang="es-CO" sz="1300" b="0" dirty="0">
                        <a:latin typeface="Arial Narrow" panose="020B0606020202030204" pitchFamily="34" charset="0"/>
                      </a:endParaRPr>
                    </a:p>
                    <a:p>
                      <a:pPr algn="l"/>
                      <a:r>
                        <a:rPr lang="es-CO" sz="1300" b="0" dirty="0">
                          <a:latin typeface="Arial Narrow" panose="020B0606020202030204" pitchFamily="34" charset="0"/>
                        </a:rPr>
                        <a:t>SE APAGA EL CONCENTRADRO Y QUEDA PITANDO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300" b="0" dirty="0">
                          <a:solidFill>
                            <a:schemeClr val="tx1"/>
                          </a:solidFill>
                          <a:latin typeface="Arial Narrow" panose="020B0606020202030204" pitchFamily="34" charset="0"/>
                        </a:rPr>
                        <a:t>1. Usuario debe estar en frente del concentrador (Guion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300" b="0" dirty="0">
                          <a:solidFill>
                            <a:schemeClr val="tx1"/>
                          </a:solidFill>
                          <a:latin typeface="Arial Narrow" panose="020B0606020202030204" pitchFamily="34" charset="0"/>
                        </a:rPr>
                        <a:t>2. </a:t>
                      </a:r>
                      <a:r>
                        <a:rPr lang="es-MX" sz="1300" b="0" dirty="0">
                          <a:solidFill>
                            <a:schemeClr val="tx1"/>
                          </a:solidFill>
                          <a:latin typeface="Arial Narrow" panose="020B0606020202030204" pitchFamily="34" charset="0"/>
                        </a:rPr>
                        <a:t>Solicitar que con el concentrador apagado mueva el botón de encendido o switch, que evidencie que no tiene ninguna obstrucción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300" b="0" dirty="0">
                          <a:solidFill>
                            <a:schemeClr val="tx1"/>
                          </a:solidFill>
                          <a:latin typeface="Arial Narrow" panose="020B0606020202030204" pitchFamily="34" charset="0"/>
                        </a:rPr>
                        <a:t>3. Si usuario Indica que el botón de encendido esta suelto o duro al moverlo informarle que se realizara servicio técnico.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300" b="0" dirty="0">
                          <a:solidFill>
                            <a:schemeClr val="tx1"/>
                          </a:solidFill>
                          <a:latin typeface="Arial Narrow" panose="020B0606020202030204" pitchFamily="34" charset="0"/>
                        </a:rPr>
                        <a:t>4. Validar formula actual  y cantidad de litros que tiene el cilindro para así confirmar para cuantas horas le alcanza el cilindro.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300" b="0" dirty="0">
                          <a:solidFill>
                            <a:schemeClr val="tx1"/>
                          </a:solidFill>
                          <a:latin typeface="Arial Narrow" panose="020B0606020202030204" pitchFamily="34" charset="0"/>
                        </a:rPr>
                        <a:t>5. Si el paciente indica que el botón de encendido no se mueve indicar dejar el botón de encendido donde esta e indicar encender el concentrador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300" b="0" dirty="0">
                          <a:solidFill>
                            <a:schemeClr val="tx1"/>
                          </a:solidFill>
                          <a:latin typeface="Arial Narrow" panose="020B0606020202030204" pitchFamily="34" charset="0"/>
                        </a:rPr>
                        <a:t>6. Si el equipo enciende se le solicita que cada vez que no necesiten utilizarlo los desconecten directamente desde la toma corriente y programar el servicio técnico en logística normal.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300" b="0" dirty="0">
                          <a:solidFill>
                            <a:schemeClr val="tx1"/>
                          </a:solidFill>
                          <a:latin typeface="Arial Narrow" panose="020B0606020202030204" pitchFamily="34" charset="0"/>
                        </a:rPr>
                        <a:t>7. Si el equipo no enciende </a:t>
                      </a:r>
                      <a:r>
                        <a:rPr lang="es-CO" sz="1300" dirty="0">
                          <a:solidFill>
                            <a:schemeClr val="tx1"/>
                          </a:solidFill>
                          <a:latin typeface="Arial Narrow" panose="020B0606020202030204" pitchFamily="34" charset="0"/>
                        </a:rPr>
                        <a:t>se debe validar litros y horas que el paciente utiliza oxigeno y confirmar para cuanto tiempo  le alcanza y autorizar uso de cilindro , luego programar servicio, informar a distribución.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300" b="0" dirty="0">
                        <a:latin typeface="Arial Narrow" panose="020B0606020202030204" pitchFamily="34" charset="0"/>
                      </a:endParaRPr>
                    </a:p>
                  </a:txBody>
                  <a:tcPr/>
                </a:tc>
                <a:extLst>
                  <a:ext uri="{0D108BD9-81ED-4DB2-BD59-A6C34878D82A}">
                    <a16:rowId xmlns:a16="http://schemas.microsoft.com/office/drawing/2014/main" val="447826568"/>
                  </a:ext>
                </a:extLst>
              </a:tr>
              <a:tr h="458045">
                <a:tc>
                  <a:txBody>
                    <a:bodyPr/>
                    <a:lstStyle/>
                    <a:p>
                      <a:endParaRPr lang="es-CO" sz="1300" dirty="0">
                        <a:latin typeface="Arial Narrow" panose="020B0606020202030204" pitchFamily="34" charset="0"/>
                      </a:endParaRPr>
                    </a:p>
                    <a:p>
                      <a:endParaRPr lang="es-CO" sz="1300" dirty="0">
                        <a:latin typeface="Arial Narrow" panose="020B0606020202030204" pitchFamily="34" charset="0"/>
                      </a:endParaRPr>
                    </a:p>
                    <a:p>
                      <a:r>
                        <a:rPr lang="es-CO" sz="1300" dirty="0">
                          <a:latin typeface="Arial Narrow" panose="020B0606020202030204" pitchFamily="34" charset="0"/>
                        </a:rPr>
                        <a:t>CONCENTRADOR NO ENCIENDE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300" dirty="0">
                          <a:solidFill>
                            <a:schemeClr val="tx1"/>
                          </a:solidFill>
                          <a:latin typeface="Arial Narrow" panose="020B0606020202030204" pitchFamily="34" charset="0"/>
                        </a:rPr>
                        <a:t>1. </a:t>
                      </a:r>
                      <a:r>
                        <a:rPr lang="es-CO" sz="1300" b="0" dirty="0">
                          <a:solidFill>
                            <a:schemeClr val="tx1"/>
                          </a:solidFill>
                          <a:latin typeface="Arial Narrow" panose="020B0606020202030204" pitchFamily="34" charset="0"/>
                        </a:rPr>
                        <a:t>Usuario debe estar en frente del concentrador (Guion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chemeClr val="tx1"/>
                          </a:solidFill>
                          <a:latin typeface="Arial Narrow" panose="020B0606020202030204" pitchFamily="34" charset="0"/>
                        </a:rPr>
                        <a:t>2. Si la falla persiste indicar al usuario se debe resetear el concentrador</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chemeClr val="tx1"/>
                          </a:solidFill>
                          <a:latin typeface="Arial Narrow" panose="020B0606020202030204" pitchFamily="34" charset="0"/>
                        </a:rPr>
                        <a:t>3. </a:t>
                      </a:r>
                      <a:r>
                        <a:rPr lang="es-MX" sz="1300" dirty="0">
                          <a:solidFill>
                            <a:schemeClr val="tx1"/>
                          </a:solidFill>
                          <a:latin typeface="Arial Narrow" panose="020B0606020202030204" pitchFamily="34" charset="0"/>
                        </a:rPr>
                        <a:t>Indicar que cuando el concentrador este apagado oprimir el botón de reset, posteriormente encender nuevamente el equipo</a:t>
                      </a:r>
                      <a:r>
                        <a:rPr lang="es-CO" sz="1300" dirty="0">
                          <a:solidFill>
                            <a:schemeClr val="tx1"/>
                          </a:solidFill>
                          <a:latin typeface="Arial Narrow" panose="020B06060202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300" b="0" dirty="0">
                          <a:solidFill>
                            <a:schemeClr val="tx1"/>
                          </a:solidFill>
                          <a:latin typeface="Arial Narrow" panose="020B0606020202030204" pitchFamily="34" charset="0"/>
                        </a:rPr>
                        <a:t>4.  Si la falla persiste </a:t>
                      </a:r>
                      <a:r>
                        <a:rPr lang="es-CO" sz="1300" dirty="0">
                          <a:solidFill>
                            <a:schemeClr val="tx1"/>
                          </a:solidFill>
                          <a:latin typeface="Arial Narrow" panose="020B0606020202030204" pitchFamily="34" charset="0"/>
                        </a:rPr>
                        <a:t>se debe validar litros y horas que el paciente utiliza oxigeno y confirmar para cuanto tiempo  le alcanza y autorizar uso de cilindro , luego programar servicio, informar a distribución.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300" dirty="0">
                        <a:latin typeface="Arial Narrow" panose="020B0606020202030204" pitchFamily="34" charset="0"/>
                      </a:endParaRPr>
                    </a:p>
                  </a:txBody>
                  <a:tcPr/>
                </a:tc>
                <a:extLst>
                  <a:ext uri="{0D108BD9-81ED-4DB2-BD59-A6C34878D82A}">
                    <a16:rowId xmlns:a16="http://schemas.microsoft.com/office/drawing/2014/main" val="2284607575"/>
                  </a:ext>
                </a:extLst>
              </a:tr>
              <a:tr h="458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1300" b="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300" b="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300" b="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b="0" dirty="0">
                          <a:latin typeface="Arial Narrow" panose="020B0606020202030204" pitchFamily="34" charset="0"/>
                        </a:rPr>
                        <a:t>SE FILTRA AGUA EN LA CANULA</a:t>
                      </a:r>
                    </a:p>
                    <a:p>
                      <a:endParaRPr lang="es-CO" sz="13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300" b="0" dirty="0">
                          <a:solidFill>
                            <a:schemeClr val="tx1"/>
                          </a:solidFill>
                          <a:latin typeface="Arial Narrow" panose="020B0606020202030204" pitchFamily="34" charset="0"/>
                        </a:rPr>
                        <a:t>1. Usuario debe estar en frente del concentrador (Guion #1).</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b="0" dirty="0">
                          <a:solidFill>
                            <a:schemeClr val="tx1"/>
                          </a:solidFill>
                          <a:latin typeface="Arial Narrow" panose="020B0606020202030204" pitchFamily="34" charset="0"/>
                        </a:rPr>
                        <a:t>2. Indicar al usuario </a:t>
                      </a:r>
                      <a:r>
                        <a:rPr lang="es-MX" sz="1300" b="0" dirty="0">
                          <a:solidFill>
                            <a:schemeClr val="tx1"/>
                          </a:solidFill>
                          <a:latin typeface="Arial Narrow" panose="020B0606020202030204" pitchFamily="34" charset="0"/>
                        </a:rPr>
                        <a:t>Conectar la cánula al acople del concentrador y evidenciar que la bolita negra del flujómetro este en 3 litros, esperar hasta que la cánula este seca.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300" b="0" dirty="0">
                          <a:solidFill>
                            <a:schemeClr val="tx1"/>
                          </a:solidFill>
                          <a:latin typeface="Arial Narrow" panose="020B0606020202030204" pitchFamily="34" charset="0"/>
                        </a:rPr>
                        <a:t>3. Informar que la cánula no debe estar amarilla, no tener nudos, no debe sobrepasar lo 15 metros, no tener ningún tipo de uniones, debe estar lisa y no doblada; por lo tanto, se indica que debe hacer la revisión de la cánula de acuerdo a lo manifestado. Si se evidencia que algunas de las condiciones no cumple se debe informar el cambio del descartable lo más pronto posible.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300" b="0" dirty="0">
                          <a:solidFill>
                            <a:schemeClr val="tx1"/>
                          </a:solidFill>
                          <a:latin typeface="Arial Narrow" panose="020B0606020202030204" pitchFamily="34" charset="0"/>
                        </a:rPr>
                        <a:t>4. </a:t>
                      </a:r>
                      <a:r>
                        <a:rPr lang="es-CO" sz="1300" dirty="0">
                          <a:solidFill>
                            <a:schemeClr val="tx1"/>
                          </a:solidFill>
                          <a:latin typeface="Arial Narrow" panose="020B0606020202030204" pitchFamily="34" charset="0"/>
                        </a:rPr>
                        <a:t>Aplicar protocolo manejo desechables guion # 2</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chemeClr val="tx1"/>
                          </a:solidFill>
                          <a:latin typeface="Arial Narrow" panose="020B0606020202030204" pitchFamily="34" charset="0"/>
                        </a:rPr>
                        <a:t>5. Registrar la novedad en el sistema e indicar que si persiste la falla se vuelva a comunicar a la línea.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300" dirty="0">
                          <a:solidFill>
                            <a:schemeClr val="tx1"/>
                          </a:solidFill>
                          <a:latin typeface="Arial Narrow" panose="020B0606020202030204" pitchFamily="34" charset="0"/>
                        </a:rPr>
                        <a:t>6. </a:t>
                      </a:r>
                      <a:r>
                        <a:rPr lang="es-MX" sz="1300" dirty="0">
                          <a:solidFill>
                            <a:schemeClr val="tx1"/>
                          </a:solidFill>
                          <a:latin typeface="Arial Narrow" panose="020B0606020202030204" pitchFamily="34" charset="0"/>
                        </a:rPr>
                        <a:t>Si se evidencia que ya se hizo el respectivo soporte y continua presentándose la novedad se debe programar en logística normal la instalación de trampa de agua.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300" b="1" dirty="0">
                          <a:solidFill>
                            <a:schemeClr val="tx1"/>
                          </a:solidFill>
                          <a:latin typeface="Arial Narrow" panose="020B0606020202030204" pitchFamily="34" charset="0"/>
                        </a:rPr>
                        <a:t>NOTA: </a:t>
                      </a:r>
                      <a:r>
                        <a:rPr lang="es-MX" sz="1300" dirty="0">
                          <a:solidFill>
                            <a:schemeClr val="tx1"/>
                          </a:solidFill>
                          <a:latin typeface="Arial Narrow" panose="020B0606020202030204" pitchFamily="34" charset="0"/>
                        </a:rPr>
                        <a:t>Tener en cuenta que si el paciente se comunica nuevamente después de programar la trampa de agua en necesario programar servicio técnico en logística normal.</a:t>
                      </a:r>
                      <a:endParaRPr lang="es-CO" sz="1300" dirty="0">
                        <a:latin typeface="Arial Narrow" panose="020B0606020202030204" pitchFamily="34" charset="0"/>
                      </a:endParaRPr>
                    </a:p>
                  </a:txBody>
                  <a:tcPr/>
                </a:tc>
                <a:extLst>
                  <a:ext uri="{0D108BD9-81ED-4DB2-BD59-A6C34878D82A}">
                    <a16:rowId xmlns:a16="http://schemas.microsoft.com/office/drawing/2014/main" val="2657162496"/>
                  </a:ext>
                </a:extLst>
              </a:tr>
            </a:tbl>
          </a:graphicData>
        </a:graphic>
      </p:graphicFrame>
    </p:spTree>
    <p:extLst>
      <p:ext uri="{BB962C8B-B14F-4D97-AF65-F5344CB8AC3E}">
        <p14:creationId xmlns:p14="http://schemas.microsoft.com/office/powerpoint/2010/main" val="306147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749F2-E439-FA1E-245B-118E70AA6B34}"/>
              </a:ext>
            </a:extLst>
          </p:cNvPr>
          <p:cNvSpPr>
            <a:spLocks noGrp="1"/>
          </p:cNvSpPr>
          <p:nvPr>
            <p:ph type="title"/>
          </p:nvPr>
        </p:nvSpPr>
        <p:spPr/>
        <p:txBody>
          <a:bodyPr/>
          <a:lstStyle/>
          <a:p>
            <a:r>
              <a:rPr lang="es-CO" sz="1800" b="1" dirty="0">
                <a:solidFill>
                  <a:srgbClr val="030303"/>
                </a:solidFill>
                <a:effectLst/>
                <a:latin typeface="Arial" panose="020B0604020202020204" pitchFamily="34" charset="0"/>
                <a:ea typeface="Times New Roman" panose="02020603050405020304" pitchFamily="18" charset="0"/>
              </a:rPr>
              <a:t>Si el flujo de oxígeno es poco o nulo, siga los siguientes pasos para asegurar el buen funcionamiento del Cilindro:</a:t>
            </a:r>
            <a:br>
              <a:rPr lang="es-CO" sz="1800" dirty="0">
                <a:effectLst/>
                <a:latin typeface="Times New Roman" panose="02020603050405020304" pitchFamily="18" charset="0"/>
                <a:ea typeface="Times New Roman" panose="02020603050405020304" pitchFamily="18" charset="0"/>
              </a:rPr>
            </a:br>
            <a:endParaRPr lang="es-CO" dirty="0"/>
          </a:p>
        </p:txBody>
      </p:sp>
      <p:pic>
        <p:nvPicPr>
          <p:cNvPr id="4" name="Marcador de contenido 3" descr="Imagen de la pantalla de un video juego&#10;&#10;Descripción generada automáticamente con confianza media">
            <a:extLst>
              <a:ext uri="{FF2B5EF4-FFF2-40B4-BE49-F238E27FC236}">
                <a16:creationId xmlns:a16="http://schemas.microsoft.com/office/drawing/2014/main" id="{6E45EA99-A689-2FD3-F2F4-1C213414AD5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0878" y="1405719"/>
            <a:ext cx="10302921" cy="5062726"/>
          </a:xfrm>
          <a:prstGeom prst="rect">
            <a:avLst/>
          </a:prstGeom>
          <a:noFill/>
          <a:ln>
            <a:noFill/>
          </a:ln>
        </p:spPr>
      </p:pic>
    </p:spTree>
    <p:extLst>
      <p:ext uri="{BB962C8B-B14F-4D97-AF65-F5344CB8AC3E}">
        <p14:creationId xmlns:p14="http://schemas.microsoft.com/office/powerpoint/2010/main" val="123452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749F2-E439-FA1E-245B-118E70AA6B34}"/>
              </a:ext>
            </a:extLst>
          </p:cNvPr>
          <p:cNvSpPr>
            <a:spLocks noGrp="1"/>
          </p:cNvSpPr>
          <p:nvPr>
            <p:ph type="title"/>
          </p:nvPr>
        </p:nvSpPr>
        <p:spPr>
          <a:xfrm>
            <a:off x="838200" y="365126"/>
            <a:ext cx="10515600" cy="726696"/>
          </a:xfrm>
        </p:spPr>
        <p:txBody>
          <a:bodyPr>
            <a:normAutofit fontScale="90000"/>
          </a:bodyPr>
          <a:lstStyle/>
          <a:p>
            <a:pPr fontAlgn="base">
              <a:spcAft>
                <a:spcPts val="1920"/>
              </a:spcAft>
            </a:pPr>
            <a:r>
              <a:rPr lang="es-CO" sz="1800" dirty="0">
                <a:solidFill>
                  <a:srgbClr val="030303"/>
                </a:solidFill>
                <a:effectLst/>
                <a:latin typeface="Arial" panose="020B0604020202020204" pitchFamily="34" charset="0"/>
                <a:ea typeface="Times New Roman" panose="02020603050405020304" pitchFamily="18" charset="0"/>
              </a:rPr>
              <a:t> </a:t>
            </a:r>
            <a:br>
              <a:rPr lang="es-CO" sz="1800" dirty="0">
                <a:effectLst/>
                <a:latin typeface="Times New Roman" panose="02020603050405020304" pitchFamily="18" charset="0"/>
                <a:ea typeface="Times New Roman" panose="02020603050405020304" pitchFamily="18" charset="0"/>
              </a:rPr>
            </a:br>
            <a:r>
              <a:rPr lang="es-CO" sz="1800" b="1" dirty="0">
                <a:solidFill>
                  <a:srgbClr val="030303"/>
                </a:solidFill>
                <a:effectLst/>
                <a:latin typeface="Arial" panose="020B0604020202020204" pitchFamily="34" charset="0"/>
                <a:ea typeface="Times New Roman" panose="02020603050405020304" pitchFamily="18" charset="0"/>
              </a:rPr>
              <a:t>Si usted considera que no esta pasando oxígeno por la cánula, haga siguiente prueba: </a:t>
            </a:r>
            <a:br>
              <a:rPr lang="es-CO" sz="1800" dirty="0">
                <a:effectLst/>
                <a:latin typeface="Times New Roman" panose="02020603050405020304" pitchFamily="18" charset="0"/>
                <a:ea typeface="Times New Roman" panose="02020603050405020304" pitchFamily="18" charset="0"/>
              </a:rPr>
            </a:br>
            <a:br>
              <a:rPr lang="es-CO" sz="1800" dirty="0">
                <a:effectLst/>
                <a:latin typeface="Times New Roman" panose="02020603050405020304" pitchFamily="18" charset="0"/>
                <a:ea typeface="Times New Roman" panose="02020603050405020304" pitchFamily="18" charset="0"/>
              </a:rPr>
            </a:br>
            <a:endParaRPr lang="es-CO" dirty="0"/>
          </a:p>
        </p:txBody>
      </p:sp>
      <p:pic>
        <p:nvPicPr>
          <p:cNvPr id="6" name="Marcador de contenido 5">
            <a:extLst>
              <a:ext uri="{FF2B5EF4-FFF2-40B4-BE49-F238E27FC236}">
                <a16:creationId xmlns:a16="http://schemas.microsoft.com/office/drawing/2014/main" id="{76A6132A-7D9D-242C-9AC7-6D9C0DC5712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25407"/>
            <a:ext cx="2266950" cy="409575"/>
          </a:xfrm>
          <a:prstGeom prst="rect">
            <a:avLst/>
          </a:prstGeom>
          <a:noFill/>
          <a:ln>
            <a:noFill/>
          </a:ln>
        </p:spPr>
      </p:pic>
      <p:pic>
        <p:nvPicPr>
          <p:cNvPr id="7" name="Imagen 6" descr="Interfaz de usuario gráfica, Aplicación, Teams&#10;&#10;Descripción generada automáticamente">
            <a:extLst>
              <a:ext uri="{FF2B5EF4-FFF2-40B4-BE49-F238E27FC236}">
                <a16:creationId xmlns:a16="http://schemas.microsoft.com/office/drawing/2014/main" id="{05402D68-BCE5-A977-DBE8-8111EF80AB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3266" y="2101757"/>
            <a:ext cx="9444250" cy="2702255"/>
          </a:xfrm>
          <a:prstGeom prst="rect">
            <a:avLst/>
          </a:prstGeom>
          <a:noFill/>
          <a:ln>
            <a:noFill/>
          </a:ln>
        </p:spPr>
      </p:pic>
      <p:sp>
        <p:nvSpPr>
          <p:cNvPr id="9" name="CuadroTexto 8">
            <a:extLst>
              <a:ext uri="{FF2B5EF4-FFF2-40B4-BE49-F238E27FC236}">
                <a16:creationId xmlns:a16="http://schemas.microsoft.com/office/drawing/2014/main" id="{B1DF42D8-4552-84EA-0484-D99BE78740EB}"/>
              </a:ext>
            </a:extLst>
          </p:cNvPr>
          <p:cNvSpPr txBox="1"/>
          <p:nvPr/>
        </p:nvSpPr>
        <p:spPr>
          <a:xfrm>
            <a:off x="3049138" y="5569544"/>
            <a:ext cx="6093724" cy="923330"/>
          </a:xfrm>
          <a:prstGeom prst="rect">
            <a:avLst/>
          </a:prstGeom>
          <a:noFill/>
        </p:spPr>
        <p:txBody>
          <a:bodyPr wrap="square">
            <a:spAutoFit/>
          </a:bodyPr>
          <a:lstStyle/>
          <a:p>
            <a:pPr algn="ctr" fontAlgn="base">
              <a:spcAft>
                <a:spcPts val="1920"/>
              </a:spcAft>
            </a:pPr>
            <a:r>
              <a:rPr lang="es-CO" sz="1800" b="1" dirty="0">
                <a:solidFill>
                  <a:srgbClr val="030303"/>
                </a:solidFill>
                <a:effectLst/>
                <a:latin typeface="Arial" panose="020B0604020202020204" pitchFamily="34" charset="0"/>
                <a:ea typeface="Times New Roman" panose="02020603050405020304" pitchFamily="18" charset="0"/>
              </a:rPr>
              <a:t>Si su inconveniente persiste, comuníquese inmediatamente a través de nuestra línea de Atención al Usuario.</a:t>
            </a:r>
            <a:endParaRPr lang="es-CO"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451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50031-7B9C-5EA4-189A-7096A0A9B382}"/>
              </a:ext>
            </a:extLst>
          </p:cNvPr>
          <p:cNvSpPr>
            <a:spLocks noGrp="1"/>
          </p:cNvSpPr>
          <p:nvPr>
            <p:ph type="title"/>
          </p:nvPr>
        </p:nvSpPr>
        <p:spPr/>
        <p:txBody>
          <a:bodyPr/>
          <a:lstStyle/>
          <a:p>
            <a:r>
              <a:rPr lang="es-CO" dirty="0"/>
              <a:t>Produce ruido el concentrador</a:t>
            </a:r>
          </a:p>
        </p:txBody>
      </p:sp>
      <p:pic>
        <p:nvPicPr>
          <p:cNvPr id="4" name="Marcador de contenido 3" descr="Interfaz de usuario gráfica, Texto, Aplicación, Correo electrónico&#10;&#10;Descripción generada automáticamente">
            <a:extLst>
              <a:ext uri="{FF2B5EF4-FFF2-40B4-BE49-F238E27FC236}">
                <a16:creationId xmlns:a16="http://schemas.microsoft.com/office/drawing/2014/main" id="{4AB2C67D-CBBC-35DC-981E-809B4531FA01}"/>
              </a:ext>
            </a:extLst>
          </p:cNvPr>
          <p:cNvPicPr>
            <a:picLocks noGrp="1" noChangeAspect="1"/>
          </p:cNvPicPr>
          <p:nvPr>
            <p:ph idx="1"/>
          </p:nvPr>
        </p:nvPicPr>
        <p:blipFill>
          <a:blip r:embed="rId2"/>
          <a:stretch>
            <a:fillRect/>
          </a:stretch>
        </p:blipFill>
        <p:spPr>
          <a:xfrm>
            <a:off x="298819" y="2293034"/>
            <a:ext cx="11180418" cy="3294543"/>
          </a:xfrm>
          <a:prstGeom prst="rect">
            <a:avLst/>
          </a:prstGeom>
        </p:spPr>
      </p:pic>
    </p:spTree>
    <p:extLst>
      <p:ext uri="{BB962C8B-B14F-4D97-AF65-F5344CB8AC3E}">
        <p14:creationId xmlns:p14="http://schemas.microsoft.com/office/powerpoint/2010/main" val="41479591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4227</Words>
  <Application>Microsoft Office PowerPoint</Application>
  <PresentationFormat>Panorámica</PresentationFormat>
  <Paragraphs>179</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Arial Narrow</vt:lpstr>
      <vt:lpstr>Arial Nova Light</vt:lpstr>
      <vt:lpstr>Calibri</vt:lpstr>
      <vt:lpstr>Calibri Light</vt:lpstr>
      <vt:lpstr>Times New Roman</vt:lpstr>
      <vt:lpstr>Tema de Office</vt:lpstr>
      <vt:lpstr>MANUAL SOPORTE TECNICO PRIMER NIVEL TELEFONICO</vt:lpstr>
      <vt:lpstr>Guión # 1 inicial para todas las fallas excepto “falla no prende” de concentrador Gris, azul, beige (yuyue- Yuwell) blanco cuadrado, blanco redondo Yuwell.</vt:lpstr>
      <vt:lpstr>Guión # 2 inicial para todas las fallas excepto “falla no prende” de concentrador Gris, azul, beige (yuyue- Yuwell) blanco cuadrado, blanco redondo Yuwell. Después que se descarta daño del concentrador y se presume es manejo inadecuado d ellos equipos</vt:lpstr>
      <vt:lpstr>Presentación de PowerPoint</vt:lpstr>
      <vt:lpstr>Presentación de PowerPoint</vt:lpstr>
      <vt:lpstr>Presentación de PowerPoint</vt:lpstr>
      <vt:lpstr>Si el flujo de oxígeno es poco o nulo, siga los siguientes pasos para asegurar el buen funcionamiento del Cilindro: </vt:lpstr>
      <vt:lpstr>  Si usted considera que no esta pasando oxígeno por la cánula, haga siguiente prueba:   </vt:lpstr>
      <vt:lpstr>Produce ruido el concentrador</vt:lpstr>
      <vt:lpstr>Se filtra agua por la cánula</vt:lpstr>
      <vt:lpstr>Presentación de PowerPoint</vt:lpstr>
      <vt:lpstr>PROFORMAS PROCESO SOPORTE TECNICO NIVEL # 1 – ASESOR QUE REPORTE CASO </vt:lpstr>
      <vt:lpstr>PROFORMAS PROCESO SOPORTE TECNICO NIVEL # 1 – ASESOR QUE BRINDA SOPORTE OUTBOUND</vt:lpstr>
      <vt:lpstr>GESTION SOPORTE TECNICO NIVEL # 1</vt:lpstr>
      <vt:lpstr>GESTION RADICACION SOPORTE TECNICO NIVEL # 1</vt:lpstr>
      <vt:lpstr>GESTION RADICACION SOPORTE TECNICO NIVEL # 1</vt:lpstr>
      <vt:lpstr>GESTION SOPORTE TECNICO NIVEL # 1 - OUTBOUND</vt:lpstr>
      <vt:lpstr>GESTION RADICACION SOPORTE TECNICO NIVEL #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SOPORTE TECNICO PRIMER NIVEL TELEFONICO</dc:title>
  <dc:creator>Administrativa 1</dc:creator>
  <cp:lastModifiedBy>claudia liliana robles monroy</cp:lastModifiedBy>
  <cp:revision>9</cp:revision>
  <cp:lastPrinted>2022-05-28T17:11:05Z</cp:lastPrinted>
  <dcterms:created xsi:type="dcterms:W3CDTF">2022-05-19T14:36:09Z</dcterms:created>
  <dcterms:modified xsi:type="dcterms:W3CDTF">2023-08-17T21:11:10Z</dcterms:modified>
</cp:coreProperties>
</file>